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notesMasterIdLst>
    <p:notesMasterId r:id="rId13"/>
  </p:notesMasterIdLst>
  <p:handoutMasterIdLst>
    <p:handoutMasterId r:id="rId14"/>
  </p:handoutMasterIdLst>
  <p:sldIdLst>
    <p:sldId id="970" r:id="rId2"/>
    <p:sldId id="1107" r:id="rId3"/>
    <p:sldId id="1106" r:id="rId4"/>
    <p:sldId id="1098" r:id="rId5"/>
    <p:sldId id="1101" r:id="rId6"/>
    <p:sldId id="1094" r:id="rId7"/>
    <p:sldId id="1108" r:id="rId8"/>
    <p:sldId id="1112" r:id="rId9"/>
    <p:sldId id="1113" r:id="rId10"/>
    <p:sldId id="1114" r:id="rId11"/>
    <p:sldId id="1085" r:id="rId12"/>
  </p:sldIdLst>
  <p:sldSz cx="24377650" cy="13716000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20" userDrawn="1">
          <p15:clr>
            <a:srgbClr val="A4A3A4"/>
          </p15:clr>
        </p15:guide>
        <p15:guide id="2" pos="767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27E"/>
    <a:srgbClr val="F0F0F0"/>
    <a:srgbClr val="F1F1F1"/>
    <a:srgbClr val="666666"/>
    <a:srgbClr val="535353"/>
    <a:srgbClr val="404040"/>
    <a:srgbClr val="7CAFDE"/>
    <a:srgbClr val="5B9BD5"/>
    <a:srgbClr val="44546A"/>
    <a:srgbClr val="F2F2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060" autoAdjust="0"/>
    <p:restoredTop sz="97459" autoAdjust="0"/>
  </p:normalViewPr>
  <p:slideViewPr>
    <p:cSldViewPr snapToGrid="0">
      <p:cViewPr varScale="1">
        <p:scale>
          <a:sx n="41" d="100"/>
          <a:sy n="41" d="100"/>
        </p:scale>
        <p:origin x="854" y="67"/>
      </p:cViewPr>
      <p:guideLst>
        <p:guide orient="horz" pos="4320"/>
        <p:guide pos="767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4" d="100"/>
          <a:sy n="124" d="100"/>
        </p:scale>
        <p:origin x="495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CE7495D-867C-4E74-BB8B-4F2DCE113799}" type="doc">
      <dgm:prSet loTypeId="urn:microsoft.com/office/officeart/2005/8/layout/arrow2" loCatId="process" qsTypeId="urn:microsoft.com/office/officeart/2005/8/quickstyle/simple1" qsCatId="simple" csTypeId="urn:microsoft.com/office/officeart/2005/8/colors/accent1_2" csCatId="accent1" phldr="1"/>
      <dgm:spPr/>
    </dgm:pt>
    <dgm:pt modelId="{15E24DBA-1E45-424F-8C69-2F3EB160843C}">
      <dgm:prSet phldrT="[Szöveg]"/>
      <dgm:spPr/>
      <dgm:t>
        <a:bodyPr/>
        <a:lstStyle/>
        <a:p>
          <a:r>
            <a:rPr lang="hu-HU" dirty="0">
              <a:solidFill>
                <a:srgbClr val="00527E"/>
              </a:solidFill>
            </a:rPr>
            <a:t>2022.10.01. </a:t>
          </a:r>
        </a:p>
        <a:p>
          <a:r>
            <a:rPr lang="hu-HU" dirty="0">
              <a:solidFill>
                <a:srgbClr val="00527E"/>
              </a:solidFill>
            </a:rPr>
            <a:t>403 cég</a:t>
          </a:r>
        </a:p>
        <a:p>
          <a:r>
            <a:rPr lang="hu-HU" dirty="0">
              <a:solidFill>
                <a:srgbClr val="00527E"/>
              </a:solidFill>
            </a:rPr>
            <a:t>646 telephely</a:t>
          </a:r>
        </a:p>
        <a:p>
          <a:r>
            <a:rPr lang="hu-HU" dirty="0">
              <a:solidFill>
                <a:srgbClr val="00527E"/>
              </a:solidFill>
            </a:rPr>
            <a:t>72 szakma</a:t>
          </a:r>
        </a:p>
        <a:p>
          <a:r>
            <a:rPr lang="hu-HU" dirty="0">
              <a:solidFill>
                <a:srgbClr val="00527E"/>
              </a:solidFill>
            </a:rPr>
            <a:t>15156 férőhely</a:t>
          </a:r>
        </a:p>
      </dgm:t>
    </dgm:pt>
    <dgm:pt modelId="{6E2FE57C-FE23-40B8-A650-BB3C6AD9FF6D}" type="parTrans" cxnId="{1E20B76E-4D61-4616-9D55-D501FD5BD69D}">
      <dgm:prSet/>
      <dgm:spPr/>
      <dgm:t>
        <a:bodyPr/>
        <a:lstStyle/>
        <a:p>
          <a:endParaRPr lang="hu-HU"/>
        </a:p>
      </dgm:t>
    </dgm:pt>
    <dgm:pt modelId="{31624A32-3F90-4EDB-90D9-910892B3100E}" type="sibTrans" cxnId="{1E20B76E-4D61-4616-9D55-D501FD5BD69D}">
      <dgm:prSet/>
      <dgm:spPr/>
      <dgm:t>
        <a:bodyPr/>
        <a:lstStyle/>
        <a:p>
          <a:endParaRPr lang="hu-HU"/>
        </a:p>
      </dgm:t>
    </dgm:pt>
    <dgm:pt modelId="{8327D52B-F69D-4308-BE3B-AF68E3F30DEC}">
      <dgm:prSet phldrT="[Szöveg]"/>
      <dgm:spPr/>
      <dgm:t>
        <a:bodyPr/>
        <a:lstStyle/>
        <a:p>
          <a:r>
            <a:rPr lang="hu-HU" dirty="0">
              <a:solidFill>
                <a:srgbClr val="00527E"/>
              </a:solidFill>
            </a:rPr>
            <a:t>2023.10.01. </a:t>
          </a:r>
        </a:p>
        <a:p>
          <a:r>
            <a:rPr lang="hu-HU" dirty="0">
              <a:solidFill>
                <a:srgbClr val="00527E"/>
              </a:solidFill>
            </a:rPr>
            <a:t>869 cég</a:t>
          </a:r>
        </a:p>
        <a:p>
          <a:r>
            <a:rPr lang="hu-HU" dirty="0">
              <a:solidFill>
                <a:srgbClr val="00527E"/>
              </a:solidFill>
            </a:rPr>
            <a:t>1309 telephely</a:t>
          </a:r>
        </a:p>
        <a:p>
          <a:r>
            <a:rPr lang="hu-HU" dirty="0">
              <a:solidFill>
                <a:srgbClr val="00527E"/>
              </a:solidFill>
            </a:rPr>
            <a:t>89 szakma</a:t>
          </a:r>
        </a:p>
        <a:p>
          <a:r>
            <a:rPr lang="hu-HU" dirty="0">
              <a:solidFill>
                <a:srgbClr val="00527E"/>
              </a:solidFill>
            </a:rPr>
            <a:t>25219 férőhely</a:t>
          </a:r>
        </a:p>
      </dgm:t>
    </dgm:pt>
    <dgm:pt modelId="{D5990105-B5AD-445B-A6CB-BC545AB47EFC}" type="parTrans" cxnId="{DE2735B4-4383-4271-B6F1-3C0A26E3B164}">
      <dgm:prSet/>
      <dgm:spPr/>
      <dgm:t>
        <a:bodyPr/>
        <a:lstStyle/>
        <a:p>
          <a:endParaRPr lang="hu-HU"/>
        </a:p>
      </dgm:t>
    </dgm:pt>
    <dgm:pt modelId="{8E546F7F-F9F5-48FC-BE4F-610457897FB7}" type="sibTrans" cxnId="{DE2735B4-4383-4271-B6F1-3C0A26E3B164}">
      <dgm:prSet/>
      <dgm:spPr/>
      <dgm:t>
        <a:bodyPr/>
        <a:lstStyle/>
        <a:p>
          <a:endParaRPr lang="hu-HU"/>
        </a:p>
      </dgm:t>
    </dgm:pt>
    <dgm:pt modelId="{2E4D6D5F-5B07-4FCC-82B3-5326E5F8C34E}">
      <dgm:prSet phldrT="[Szöveg]"/>
      <dgm:spPr/>
      <dgm:t>
        <a:bodyPr/>
        <a:lstStyle/>
        <a:p>
          <a:r>
            <a:rPr lang="hu-HU" dirty="0">
              <a:solidFill>
                <a:srgbClr val="00527E"/>
              </a:solidFill>
            </a:rPr>
            <a:t>2024.03.01. </a:t>
          </a:r>
        </a:p>
        <a:p>
          <a:r>
            <a:rPr lang="hu-HU" dirty="0">
              <a:solidFill>
                <a:srgbClr val="00527E"/>
              </a:solidFill>
            </a:rPr>
            <a:t>1026 cég</a:t>
          </a:r>
        </a:p>
        <a:p>
          <a:r>
            <a:rPr lang="hu-HU" dirty="0">
              <a:solidFill>
                <a:srgbClr val="00527E"/>
              </a:solidFill>
            </a:rPr>
            <a:t>1500 telephely</a:t>
          </a:r>
        </a:p>
        <a:p>
          <a:r>
            <a:rPr lang="hu-HU" dirty="0">
              <a:solidFill>
                <a:srgbClr val="00527E"/>
              </a:solidFill>
            </a:rPr>
            <a:t>92 szakma</a:t>
          </a:r>
        </a:p>
        <a:p>
          <a:r>
            <a:rPr lang="hu-HU" dirty="0">
              <a:solidFill>
                <a:srgbClr val="00527E"/>
              </a:solidFill>
            </a:rPr>
            <a:t>27257 férőhely</a:t>
          </a:r>
          <a:endParaRPr lang="hu-HU" dirty="0">
            <a:solidFill>
              <a:srgbClr val="FF0000"/>
            </a:solidFill>
          </a:endParaRPr>
        </a:p>
      </dgm:t>
    </dgm:pt>
    <dgm:pt modelId="{5EADFE40-A906-4D99-BC29-1D43348C973E}" type="parTrans" cxnId="{5BEB2033-3B49-41B9-A531-72704CC9ADAA}">
      <dgm:prSet/>
      <dgm:spPr/>
      <dgm:t>
        <a:bodyPr/>
        <a:lstStyle/>
        <a:p>
          <a:endParaRPr lang="hu-HU"/>
        </a:p>
      </dgm:t>
    </dgm:pt>
    <dgm:pt modelId="{F9957EEC-E3CD-414B-84A0-B6258B1E5E94}" type="sibTrans" cxnId="{5BEB2033-3B49-41B9-A531-72704CC9ADAA}">
      <dgm:prSet/>
      <dgm:spPr/>
      <dgm:t>
        <a:bodyPr/>
        <a:lstStyle/>
        <a:p>
          <a:endParaRPr lang="hu-HU"/>
        </a:p>
      </dgm:t>
    </dgm:pt>
    <dgm:pt modelId="{49196E0E-D969-4BB0-9E4C-A6EB7D0CFC35}" type="pres">
      <dgm:prSet presAssocID="{7CE7495D-867C-4E74-BB8B-4F2DCE113799}" presName="arrowDiagram" presStyleCnt="0">
        <dgm:presLayoutVars>
          <dgm:chMax val="5"/>
          <dgm:dir/>
          <dgm:resizeHandles val="exact"/>
        </dgm:presLayoutVars>
      </dgm:prSet>
      <dgm:spPr/>
    </dgm:pt>
    <dgm:pt modelId="{E36C769B-52EB-4E47-BB77-EFCEEEC29183}" type="pres">
      <dgm:prSet presAssocID="{7CE7495D-867C-4E74-BB8B-4F2DCE113799}" presName="arrow" presStyleLbl="bgShp" presStyleIdx="0" presStyleCnt="1" custLinFactNeighborX="319" custLinFactNeighborY="0"/>
      <dgm:spPr/>
    </dgm:pt>
    <dgm:pt modelId="{1A4E46F8-8753-4E44-BAF6-CFF63222F182}" type="pres">
      <dgm:prSet presAssocID="{7CE7495D-867C-4E74-BB8B-4F2DCE113799}" presName="arrowDiagram3" presStyleCnt="0"/>
      <dgm:spPr/>
    </dgm:pt>
    <dgm:pt modelId="{33CEB98D-58D9-42C1-AD3D-C5724EB28AD8}" type="pres">
      <dgm:prSet presAssocID="{15E24DBA-1E45-424F-8C69-2F3EB160843C}" presName="bullet3a" presStyleLbl="node1" presStyleIdx="0" presStyleCnt="3"/>
      <dgm:spPr/>
    </dgm:pt>
    <dgm:pt modelId="{9209FC57-40B7-4C7E-B43C-233CABD5A9F4}" type="pres">
      <dgm:prSet presAssocID="{15E24DBA-1E45-424F-8C69-2F3EB160843C}" presName="textBox3a" presStyleLbl="revTx" presStyleIdx="0" presStyleCnt="3">
        <dgm:presLayoutVars>
          <dgm:bulletEnabled val="1"/>
        </dgm:presLayoutVars>
      </dgm:prSet>
      <dgm:spPr/>
    </dgm:pt>
    <dgm:pt modelId="{03445CD9-AF07-407B-A2AC-F30F7835256A}" type="pres">
      <dgm:prSet presAssocID="{8327D52B-F69D-4308-BE3B-AF68E3F30DEC}" presName="bullet3b" presStyleLbl="node1" presStyleIdx="1" presStyleCnt="3"/>
      <dgm:spPr/>
    </dgm:pt>
    <dgm:pt modelId="{9A061972-D064-43EC-80FB-8F1173AEA892}" type="pres">
      <dgm:prSet presAssocID="{8327D52B-F69D-4308-BE3B-AF68E3F30DEC}" presName="textBox3b" presStyleLbl="revTx" presStyleIdx="1" presStyleCnt="3">
        <dgm:presLayoutVars>
          <dgm:bulletEnabled val="1"/>
        </dgm:presLayoutVars>
      </dgm:prSet>
      <dgm:spPr/>
    </dgm:pt>
    <dgm:pt modelId="{4E4F288D-5FFD-4504-803F-1A4207302B1C}" type="pres">
      <dgm:prSet presAssocID="{2E4D6D5F-5B07-4FCC-82B3-5326E5F8C34E}" presName="bullet3c" presStyleLbl="node1" presStyleIdx="2" presStyleCnt="3"/>
      <dgm:spPr/>
    </dgm:pt>
    <dgm:pt modelId="{A495AA23-5487-478E-8F65-FA9980CA9AAD}" type="pres">
      <dgm:prSet presAssocID="{2E4D6D5F-5B07-4FCC-82B3-5326E5F8C34E}" presName="textBox3c" presStyleLbl="revTx" presStyleIdx="2" presStyleCnt="3">
        <dgm:presLayoutVars>
          <dgm:bulletEnabled val="1"/>
        </dgm:presLayoutVars>
      </dgm:prSet>
      <dgm:spPr/>
    </dgm:pt>
  </dgm:ptLst>
  <dgm:cxnLst>
    <dgm:cxn modelId="{FC941B2D-3F8E-4166-8A6F-737EB69CD0AB}" type="presOf" srcId="{2E4D6D5F-5B07-4FCC-82B3-5326E5F8C34E}" destId="{A495AA23-5487-478E-8F65-FA9980CA9AAD}" srcOrd="0" destOrd="0" presId="urn:microsoft.com/office/officeart/2005/8/layout/arrow2"/>
    <dgm:cxn modelId="{5BEB2033-3B49-41B9-A531-72704CC9ADAA}" srcId="{7CE7495D-867C-4E74-BB8B-4F2DCE113799}" destId="{2E4D6D5F-5B07-4FCC-82B3-5326E5F8C34E}" srcOrd="2" destOrd="0" parTransId="{5EADFE40-A906-4D99-BC29-1D43348C973E}" sibTransId="{F9957EEC-E3CD-414B-84A0-B6258B1E5E94}"/>
    <dgm:cxn modelId="{1E20B76E-4D61-4616-9D55-D501FD5BD69D}" srcId="{7CE7495D-867C-4E74-BB8B-4F2DCE113799}" destId="{15E24DBA-1E45-424F-8C69-2F3EB160843C}" srcOrd="0" destOrd="0" parTransId="{6E2FE57C-FE23-40B8-A650-BB3C6AD9FF6D}" sibTransId="{31624A32-3F90-4EDB-90D9-910892B3100E}"/>
    <dgm:cxn modelId="{EF499587-9F8E-41D7-87EF-C4F13F8301F6}" type="presOf" srcId="{15E24DBA-1E45-424F-8C69-2F3EB160843C}" destId="{9209FC57-40B7-4C7E-B43C-233CABD5A9F4}" srcOrd="0" destOrd="0" presId="urn:microsoft.com/office/officeart/2005/8/layout/arrow2"/>
    <dgm:cxn modelId="{AE38E48D-8A55-48E6-8753-F9D3BA34952B}" type="presOf" srcId="{8327D52B-F69D-4308-BE3B-AF68E3F30DEC}" destId="{9A061972-D064-43EC-80FB-8F1173AEA892}" srcOrd="0" destOrd="0" presId="urn:microsoft.com/office/officeart/2005/8/layout/arrow2"/>
    <dgm:cxn modelId="{DE2735B4-4383-4271-B6F1-3C0A26E3B164}" srcId="{7CE7495D-867C-4E74-BB8B-4F2DCE113799}" destId="{8327D52B-F69D-4308-BE3B-AF68E3F30DEC}" srcOrd="1" destOrd="0" parTransId="{D5990105-B5AD-445B-A6CB-BC545AB47EFC}" sibTransId="{8E546F7F-F9F5-48FC-BE4F-610457897FB7}"/>
    <dgm:cxn modelId="{7698D1E6-0A83-493A-8DC0-882C01537F50}" type="presOf" srcId="{7CE7495D-867C-4E74-BB8B-4F2DCE113799}" destId="{49196E0E-D969-4BB0-9E4C-A6EB7D0CFC35}" srcOrd="0" destOrd="0" presId="urn:microsoft.com/office/officeart/2005/8/layout/arrow2"/>
    <dgm:cxn modelId="{200147C2-C3D8-4DB9-A989-3F61BFBF97CF}" type="presParOf" srcId="{49196E0E-D969-4BB0-9E4C-A6EB7D0CFC35}" destId="{E36C769B-52EB-4E47-BB77-EFCEEEC29183}" srcOrd="0" destOrd="0" presId="urn:microsoft.com/office/officeart/2005/8/layout/arrow2"/>
    <dgm:cxn modelId="{BE841098-E0D7-4A72-8CA7-A0DCD3CB27DB}" type="presParOf" srcId="{49196E0E-D969-4BB0-9E4C-A6EB7D0CFC35}" destId="{1A4E46F8-8753-4E44-BAF6-CFF63222F182}" srcOrd="1" destOrd="0" presId="urn:microsoft.com/office/officeart/2005/8/layout/arrow2"/>
    <dgm:cxn modelId="{8548FB78-7EEE-437A-A1C9-EF2312CDF3E1}" type="presParOf" srcId="{1A4E46F8-8753-4E44-BAF6-CFF63222F182}" destId="{33CEB98D-58D9-42C1-AD3D-C5724EB28AD8}" srcOrd="0" destOrd="0" presId="urn:microsoft.com/office/officeart/2005/8/layout/arrow2"/>
    <dgm:cxn modelId="{ABE32D17-2D5A-4F6C-A572-EBBBE085B0F1}" type="presParOf" srcId="{1A4E46F8-8753-4E44-BAF6-CFF63222F182}" destId="{9209FC57-40B7-4C7E-B43C-233CABD5A9F4}" srcOrd="1" destOrd="0" presId="urn:microsoft.com/office/officeart/2005/8/layout/arrow2"/>
    <dgm:cxn modelId="{247BAD3B-7186-4D30-8648-CBEB38CB925B}" type="presParOf" srcId="{1A4E46F8-8753-4E44-BAF6-CFF63222F182}" destId="{03445CD9-AF07-407B-A2AC-F30F7835256A}" srcOrd="2" destOrd="0" presId="urn:microsoft.com/office/officeart/2005/8/layout/arrow2"/>
    <dgm:cxn modelId="{E9421808-2152-4581-9BC8-EAB9AB1A31EB}" type="presParOf" srcId="{1A4E46F8-8753-4E44-BAF6-CFF63222F182}" destId="{9A061972-D064-43EC-80FB-8F1173AEA892}" srcOrd="3" destOrd="0" presId="urn:microsoft.com/office/officeart/2005/8/layout/arrow2"/>
    <dgm:cxn modelId="{176F2A72-A4F6-4DC5-B418-4A5AE5EF9852}" type="presParOf" srcId="{1A4E46F8-8753-4E44-BAF6-CFF63222F182}" destId="{4E4F288D-5FFD-4504-803F-1A4207302B1C}" srcOrd="4" destOrd="0" presId="urn:microsoft.com/office/officeart/2005/8/layout/arrow2"/>
    <dgm:cxn modelId="{850D27AF-CF4A-4D12-8CB9-4571659595B8}" type="presParOf" srcId="{1A4E46F8-8753-4E44-BAF6-CFF63222F182}" destId="{A495AA23-5487-478E-8F65-FA9980CA9AAD}" srcOrd="5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36C769B-52EB-4E47-BB77-EFCEEEC29183}">
      <dsp:nvSpPr>
        <dsp:cNvPr id="0" name=""/>
        <dsp:cNvSpPr/>
      </dsp:nvSpPr>
      <dsp:spPr>
        <a:xfrm>
          <a:off x="0" y="338578"/>
          <a:ext cx="16251767" cy="10157354"/>
        </a:xfrm>
        <a:prstGeom prst="swooshArrow">
          <a:avLst>
            <a:gd name="adj1" fmla="val 25000"/>
            <a:gd name="adj2" fmla="val 2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3CEB98D-58D9-42C1-AD3D-C5724EB28AD8}">
      <dsp:nvSpPr>
        <dsp:cNvPr id="0" name=""/>
        <dsp:cNvSpPr/>
      </dsp:nvSpPr>
      <dsp:spPr>
        <a:xfrm>
          <a:off x="2063974" y="7349184"/>
          <a:ext cx="422545" cy="42254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209FC57-40B7-4C7E-B43C-233CABD5A9F4}">
      <dsp:nvSpPr>
        <dsp:cNvPr id="0" name=""/>
        <dsp:cNvSpPr/>
      </dsp:nvSpPr>
      <dsp:spPr>
        <a:xfrm>
          <a:off x="2275247" y="7560457"/>
          <a:ext cx="3786661" cy="29354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3898" tIns="0" rIns="0" bIns="0" numCol="1" spcCol="1270" anchor="t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3200" kern="1200" dirty="0">
              <a:solidFill>
                <a:srgbClr val="00527E"/>
              </a:solidFill>
            </a:rPr>
            <a:t>2022.10.01. </a:t>
          </a:r>
        </a:p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3200" kern="1200" dirty="0">
              <a:solidFill>
                <a:srgbClr val="00527E"/>
              </a:solidFill>
            </a:rPr>
            <a:t>403 cég</a:t>
          </a:r>
        </a:p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3200" kern="1200" dirty="0">
              <a:solidFill>
                <a:srgbClr val="00527E"/>
              </a:solidFill>
            </a:rPr>
            <a:t>646 telephely</a:t>
          </a:r>
        </a:p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3200" kern="1200" dirty="0">
              <a:solidFill>
                <a:srgbClr val="00527E"/>
              </a:solidFill>
            </a:rPr>
            <a:t>72 szakma</a:t>
          </a:r>
        </a:p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3200" kern="1200" dirty="0">
              <a:solidFill>
                <a:srgbClr val="00527E"/>
              </a:solidFill>
            </a:rPr>
            <a:t>15156 férőhely</a:t>
          </a:r>
        </a:p>
      </dsp:txBody>
      <dsp:txXfrm>
        <a:off x="2275247" y="7560457"/>
        <a:ext cx="3786661" cy="2935475"/>
      </dsp:txXfrm>
    </dsp:sp>
    <dsp:sp modelId="{03445CD9-AF07-407B-A2AC-F30F7835256A}">
      <dsp:nvSpPr>
        <dsp:cNvPr id="0" name=""/>
        <dsp:cNvSpPr/>
      </dsp:nvSpPr>
      <dsp:spPr>
        <a:xfrm>
          <a:off x="5793754" y="4588415"/>
          <a:ext cx="763833" cy="76383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A061972-D064-43EC-80FB-8F1173AEA892}">
      <dsp:nvSpPr>
        <dsp:cNvPr id="0" name=""/>
        <dsp:cNvSpPr/>
      </dsp:nvSpPr>
      <dsp:spPr>
        <a:xfrm>
          <a:off x="6175671" y="4970331"/>
          <a:ext cx="3900424" cy="55256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4739" tIns="0" rIns="0" bIns="0" numCol="1" spcCol="1270" anchor="t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3200" kern="1200" dirty="0">
              <a:solidFill>
                <a:srgbClr val="00527E"/>
              </a:solidFill>
            </a:rPr>
            <a:t>2023.10.01. </a:t>
          </a:r>
        </a:p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3200" kern="1200" dirty="0">
              <a:solidFill>
                <a:srgbClr val="00527E"/>
              </a:solidFill>
            </a:rPr>
            <a:t>869 cég</a:t>
          </a:r>
        </a:p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3200" kern="1200" dirty="0">
              <a:solidFill>
                <a:srgbClr val="00527E"/>
              </a:solidFill>
            </a:rPr>
            <a:t>1309 telephely</a:t>
          </a:r>
        </a:p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3200" kern="1200" dirty="0">
              <a:solidFill>
                <a:srgbClr val="00527E"/>
              </a:solidFill>
            </a:rPr>
            <a:t>89 szakma</a:t>
          </a:r>
        </a:p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3200" kern="1200" dirty="0">
              <a:solidFill>
                <a:srgbClr val="00527E"/>
              </a:solidFill>
            </a:rPr>
            <a:t>25219 férőhely</a:t>
          </a:r>
        </a:p>
      </dsp:txBody>
      <dsp:txXfrm>
        <a:off x="6175671" y="4970331"/>
        <a:ext cx="3900424" cy="5525600"/>
      </dsp:txXfrm>
    </dsp:sp>
    <dsp:sp modelId="{4E4F288D-5FFD-4504-803F-1A4207302B1C}">
      <dsp:nvSpPr>
        <dsp:cNvPr id="0" name=""/>
        <dsp:cNvSpPr/>
      </dsp:nvSpPr>
      <dsp:spPr>
        <a:xfrm>
          <a:off x="10279242" y="2908388"/>
          <a:ext cx="1056364" cy="105636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495AA23-5487-478E-8F65-FA9980CA9AAD}">
      <dsp:nvSpPr>
        <dsp:cNvPr id="0" name=""/>
        <dsp:cNvSpPr/>
      </dsp:nvSpPr>
      <dsp:spPr>
        <a:xfrm>
          <a:off x="10807425" y="3436571"/>
          <a:ext cx="3900424" cy="705936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59746" tIns="0" rIns="0" bIns="0" numCol="1" spcCol="1270" anchor="t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3200" kern="1200" dirty="0">
              <a:solidFill>
                <a:srgbClr val="00527E"/>
              </a:solidFill>
            </a:rPr>
            <a:t>2024.03.01. </a:t>
          </a:r>
        </a:p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3200" kern="1200" dirty="0">
              <a:solidFill>
                <a:srgbClr val="00527E"/>
              </a:solidFill>
            </a:rPr>
            <a:t>1026 cég</a:t>
          </a:r>
        </a:p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3200" kern="1200" dirty="0">
              <a:solidFill>
                <a:srgbClr val="00527E"/>
              </a:solidFill>
            </a:rPr>
            <a:t>1500 telephely</a:t>
          </a:r>
        </a:p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3200" kern="1200" dirty="0">
              <a:solidFill>
                <a:srgbClr val="00527E"/>
              </a:solidFill>
            </a:rPr>
            <a:t>92 szakma</a:t>
          </a:r>
        </a:p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3200" kern="1200" dirty="0">
              <a:solidFill>
                <a:srgbClr val="00527E"/>
              </a:solidFill>
            </a:rPr>
            <a:t>27257 férőhely</a:t>
          </a:r>
          <a:endParaRPr lang="hu-HU" sz="3200" kern="1200" dirty="0">
            <a:solidFill>
              <a:srgbClr val="FF0000"/>
            </a:solidFill>
          </a:endParaRPr>
        </a:p>
      </dsp:txBody>
      <dsp:txXfrm>
        <a:off x="10807425" y="3436571"/>
        <a:ext cx="3900424" cy="705936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786" cy="498693"/>
          </a:xfrm>
          <a:prstGeom prst="rect">
            <a:avLst/>
          </a:prstGeom>
        </p:spPr>
        <p:txBody>
          <a:bodyPr vert="horz" lIns="91559" tIns="45779" rIns="91559" bIns="45779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55839" y="0"/>
            <a:ext cx="2949786" cy="498693"/>
          </a:xfrm>
          <a:prstGeom prst="rect">
            <a:avLst/>
          </a:prstGeom>
        </p:spPr>
        <p:txBody>
          <a:bodyPr vert="horz" lIns="91559" tIns="45779" rIns="91559" bIns="45779" rtlCol="0"/>
          <a:lstStyle>
            <a:lvl1pPr algn="r">
              <a:defRPr sz="1200"/>
            </a:lvl1pPr>
          </a:lstStyle>
          <a:p>
            <a:fld id="{1BE46C69-C8F1-492E-9316-9AB7C6225AF4}" type="datetimeFigureOut">
              <a:rPr lang="de-DE" smtClean="0"/>
              <a:t>29.02.2024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1" y="9440647"/>
            <a:ext cx="2949786" cy="498692"/>
          </a:xfrm>
          <a:prstGeom prst="rect">
            <a:avLst/>
          </a:prstGeom>
        </p:spPr>
        <p:txBody>
          <a:bodyPr vert="horz" lIns="91559" tIns="45779" rIns="91559" bIns="45779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55839" y="9440647"/>
            <a:ext cx="2949786" cy="498692"/>
          </a:xfrm>
          <a:prstGeom prst="rect">
            <a:avLst/>
          </a:prstGeom>
        </p:spPr>
        <p:txBody>
          <a:bodyPr vert="horz" lIns="91559" tIns="45779" rIns="91559" bIns="45779" rtlCol="0" anchor="b"/>
          <a:lstStyle>
            <a:lvl1pPr algn="r">
              <a:defRPr sz="1200"/>
            </a:lvl1pPr>
          </a:lstStyle>
          <a:p>
            <a:fld id="{6B5E19FD-0356-4E38-81BF-CC2CC5DB7AD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109093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786" cy="498693"/>
          </a:xfrm>
          <a:prstGeom prst="rect">
            <a:avLst/>
          </a:prstGeom>
        </p:spPr>
        <p:txBody>
          <a:bodyPr vert="horz" lIns="91559" tIns="45779" rIns="91559" bIns="45779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5839" y="0"/>
            <a:ext cx="2949786" cy="498693"/>
          </a:xfrm>
          <a:prstGeom prst="rect">
            <a:avLst/>
          </a:prstGeom>
        </p:spPr>
        <p:txBody>
          <a:bodyPr vert="horz" lIns="91559" tIns="45779" rIns="91559" bIns="45779" rtlCol="0"/>
          <a:lstStyle>
            <a:lvl1pPr algn="r">
              <a:defRPr sz="1200"/>
            </a:lvl1pPr>
          </a:lstStyle>
          <a:p>
            <a:fld id="{FA48B922-56C9-46FC-9595-9C2DEF7C3E2B}" type="datetimeFigureOut">
              <a:rPr lang="de-DE" smtClean="0"/>
              <a:t>29.02.2024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59" tIns="45779" rIns="91559" bIns="45779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0721" y="4783306"/>
            <a:ext cx="5445760" cy="3913615"/>
          </a:xfrm>
          <a:prstGeom prst="rect">
            <a:avLst/>
          </a:prstGeom>
        </p:spPr>
        <p:txBody>
          <a:bodyPr vert="horz" lIns="91559" tIns="45779" rIns="91559" bIns="45779" rtlCol="0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1" y="9440647"/>
            <a:ext cx="2949786" cy="498692"/>
          </a:xfrm>
          <a:prstGeom prst="rect">
            <a:avLst/>
          </a:prstGeom>
        </p:spPr>
        <p:txBody>
          <a:bodyPr vert="horz" lIns="91559" tIns="45779" rIns="91559" bIns="45779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5839" y="9440647"/>
            <a:ext cx="2949786" cy="498692"/>
          </a:xfrm>
          <a:prstGeom prst="rect">
            <a:avLst/>
          </a:prstGeom>
        </p:spPr>
        <p:txBody>
          <a:bodyPr vert="horz" lIns="91559" tIns="45779" rIns="91559" bIns="45779" rtlCol="0" anchor="b"/>
          <a:lstStyle>
            <a:lvl1pPr algn="r">
              <a:defRPr sz="1200"/>
            </a:lvl1pPr>
          </a:lstStyle>
          <a:p>
            <a:fld id="{A8D1544D-F39A-4F55-BC21-9BE909A9BAC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392231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828068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914035" algn="l" defTabSz="1828068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828068" algn="l" defTabSz="1828068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2742103" algn="l" defTabSz="1828068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3656137" algn="l" defTabSz="1828068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4570172" algn="l" defTabSz="1828068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5484207" algn="l" defTabSz="1828068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6398240" algn="l" defTabSz="1828068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7312275" algn="l" defTabSz="1828068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3013"/>
            <a:ext cx="5962650" cy="3354387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D1544D-F39A-4F55-BC21-9BE909A9BACC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8467030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3013"/>
            <a:ext cx="5962650" cy="3354387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7794">
              <a:defRPr/>
            </a:pPr>
            <a:fld id="{A8D1544D-F39A-4F55-BC21-9BE909A9BACC}" type="slidenum">
              <a:rPr lang="de-DE">
                <a:solidFill>
                  <a:prstClr val="black"/>
                </a:solidFill>
                <a:latin typeface="Calibri" panose="020F0502020204030204"/>
              </a:rPr>
              <a:pPr defTabSz="457794">
                <a:defRPr/>
              </a:pPr>
              <a:t>10</a:t>
            </a:fld>
            <a:endParaRPr lang="de-DE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68332118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3013"/>
            <a:ext cx="5962650" cy="3354387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D1544D-F39A-4F55-BC21-9BE909A9BACC}" type="slidenum">
              <a:rPr lang="de-DE" smtClean="0"/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271688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3013"/>
            <a:ext cx="5962650" cy="3354387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D1544D-F39A-4F55-BC21-9BE909A9BACC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315094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3013"/>
            <a:ext cx="5962650" cy="3354387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7794">
              <a:defRPr/>
            </a:pPr>
            <a:fld id="{A8D1544D-F39A-4F55-BC21-9BE909A9BACC}" type="slidenum">
              <a:rPr lang="de-DE">
                <a:solidFill>
                  <a:prstClr val="black"/>
                </a:solidFill>
                <a:latin typeface="Calibri" panose="020F0502020204030204"/>
              </a:rPr>
              <a:pPr defTabSz="457794">
                <a:defRPr/>
              </a:pPr>
              <a:t>3</a:t>
            </a:fld>
            <a:endParaRPr lang="de-DE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3301478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3013"/>
            <a:ext cx="5962650" cy="3354387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D1544D-F39A-4F55-BC21-9BE909A9BACC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58007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3013"/>
            <a:ext cx="5962650" cy="3354387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D1544D-F39A-4F55-BC21-9BE909A9BACC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747827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3013"/>
            <a:ext cx="5962650" cy="3354387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7794">
              <a:defRPr/>
            </a:pPr>
            <a:fld id="{A8D1544D-F39A-4F55-BC21-9BE909A9BACC}" type="slidenum">
              <a:rPr lang="de-DE">
                <a:solidFill>
                  <a:prstClr val="black"/>
                </a:solidFill>
                <a:latin typeface="Calibri" panose="020F0502020204030204"/>
              </a:rPr>
              <a:pPr defTabSz="457794">
                <a:defRPr/>
              </a:pPr>
              <a:t>6</a:t>
            </a:fld>
            <a:endParaRPr lang="de-DE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78035911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3013"/>
            <a:ext cx="5962650" cy="3354387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7794">
              <a:defRPr/>
            </a:pPr>
            <a:fld id="{A8D1544D-F39A-4F55-BC21-9BE909A9BACC}" type="slidenum">
              <a:rPr lang="de-DE">
                <a:solidFill>
                  <a:prstClr val="black"/>
                </a:solidFill>
                <a:latin typeface="Calibri" panose="020F0502020204030204"/>
              </a:rPr>
              <a:pPr defTabSz="457794">
                <a:defRPr/>
              </a:pPr>
              <a:t>7</a:t>
            </a:fld>
            <a:endParaRPr lang="de-DE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75963756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3013"/>
            <a:ext cx="5962650" cy="3354387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7794">
              <a:defRPr/>
            </a:pPr>
            <a:fld id="{A8D1544D-F39A-4F55-BC21-9BE909A9BACC}" type="slidenum">
              <a:rPr lang="de-DE">
                <a:solidFill>
                  <a:prstClr val="black"/>
                </a:solidFill>
                <a:latin typeface="Calibri" panose="020F0502020204030204"/>
              </a:rPr>
              <a:pPr defTabSz="457794">
                <a:defRPr/>
              </a:pPr>
              <a:t>8</a:t>
            </a:fld>
            <a:endParaRPr lang="de-DE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21753848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3013"/>
            <a:ext cx="5962650" cy="3354387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7794">
              <a:defRPr/>
            </a:pPr>
            <a:fld id="{A8D1544D-F39A-4F55-BC21-9BE909A9BACC}" type="slidenum">
              <a:rPr lang="de-DE">
                <a:solidFill>
                  <a:prstClr val="black"/>
                </a:solidFill>
                <a:latin typeface="Calibri" panose="020F0502020204030204"/>
              </a:rPr>
              <a:pPr defTabSz="457794">
                <a:defRPr/>
              </a:pPr>
              <a:t>9</a:t>
            </a:fld>
            <a:endParaRPr lang="de-DE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7656588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Emp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749523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F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169569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</p:sldLayoutIdLst>
  <p:txStyles>
    <p:titleStyle>
      <a:lvl1pPr algn="l" defTabSz="1828343" rtl="0" eaLnBrk="1" latinLnBrk="0" hangingPunct="1">
        <a:lnSpc>
          <a:spcPct val="90000"/>
        </a:lnSpc>
        <a:spcBef>
          <a:spcPct val="0"/>
        </a:spcBef>
        <a:buNone/>
        <a:defRPr sz="879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086" indent="-457086" algn="l" defTabSz="1828343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sz="5599" kern="1200">
          <a:solidFill>
            <a:schemeClr val="tx1"/>
          </a:solidFill>
          <a:latin typeface="+mn-lt"/>
          <a:ea typeface="+mn-ea"/>
          <a:cs typeface="+mn-cs"/>
        </a:defRPr>
      </a:lvl1pPr>
      <a:lvl2pPr marL="1371257" indent="-457086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799" kern="1200">
          <a:solidFill>
            <a:schemeClr val="tx1"/>
          </a:solidFill>
          <a:latin typeface="+mn-lt"/>
          <a:ea typeface="+mn-ea"/>
          <a:cs typeface="+mn-cs"/>
        </a:defRPr>
      </a:lvl2pPr>
      <a:lvl3pPr marL="2285429" indent="-457086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999" kern="1200">
          <a:solidFill>
            <a:schemeClr val="tx1"/>
          </a:solidFill>
          <a:latin typeface="+mn-lt"/>
          <a:ea typeface="+mn-ea"/>
          <a:cs typeface="+mn-cs"/>
        </a:defRPr>
      </a:lvl3pPr>
      <a:lvl4pPr marL="3199600" indent="-457086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4pPr>
      <a:lvl5pPr marL="4113771" indent="-457086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5pPr>
      <a:lvl6pPr marL="5027943" indent="-457086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6pPr>
      <a:lvl7pPr marL="5942114" indent="-457086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7pPr>
      <a:lvl8pPr marL="6856286" indent="-457086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8pPr>
      <a:lvl9pPr marL="7770457" indent="-457086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1pPr>
      <a:lvl2pPr marL="914171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2pPr>
      <a:lvl3pPr marL="1828343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3pPr>
      <a:lvl4pPr marL="2742514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4pPr>
      <a:lvl5pPr marL="3656686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5pPr>
      <a:lvl6pPr marL="4570857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6pPr>
      <a:lvl7pPr marL="5485028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7pPr>
      <a:lvl8pPr marL="6399200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8pPr>
      <a:lvl9pPr marL="7313371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image" Target="../media/image2.png"/><Relationship Id="rId7" Type="http://schemas.openxmlformats.org/officeDocument/2006/relationships/diagramQuickStyle" Target="../diagrams/quickStyle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openxmlformats.org/officeDocument/2006/relationships/image" Target="../media/image1.png"/><Relationship Id="rId9" Type="http://schemas.microsoft.com/office/2007/relationships/diagramDrawing" Target="../diagrams/drawing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Kép 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7847" b="11673"/>
          <a:stretch/>
        </p:blipFill>
        <p:spPr>
          <a:xfrm>
            <a:off x="7354571" y="1023952"/>
            <a:ext cx="16686932" cy="11668097"/>
          </a:xfrm>
          <a:prstGeom prst="rect">
            <a:avLst/>
          </a:prstGeom>
        </p:spPr>
      </p:pic>
      <p:cxnSp>
        <p:nvCxnSpPr>
          <p:cNvPr id="32" name="Gerader Verbinder 31"/>
          <p:cNvCxnSpPr/>
          <p:nvPr/>
        </p:nvCxnSpPr>
        <p:spPr>
          <a:xfrm>
            <a:off x="529766" y="6232266"/>
            <a:ext cx="0" cy="1251471"/>
          </a:xfrm>
          <a:prstGeom prst="line">
            <a:avLst/>
          </a:prstGeom>
          <a:ln>
            <a:solidFill>
              <a:schemeClr val="tx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feld 32"/>
          <p:cNvSpPr txBox="1"/>
          <p:nvPr/>
        </p:nvSpPr>
        <p:spPr>
          <a:xfrm>
            <a:off x="3049210" y="10162182"/>
            <a:ext cx="372481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hu-HU" sz="2000" dirty="0">
                <a:solidFill>
                  <a:srgbClr val="00527E"/>
                </a:solidFill>
                <a:latin typeface="Century Schoolbook" panose="02040604050505020304" pitchFamily="18" charset="0"/>
              </a:rPr>
              <a:t>Dátum. 2024. március 5.</a:t>
            </a:r>
            <a:endParaRPr lang="de-DE" sz="2000" dirty="0">
              <a:solidFill>
                <a:srgbClr val="00527E"/>
              </a:solidFill>
              <a:latin typeface="Century Schoolbook" panose="02040604050505020304" pitchFamily="18" charset="0"/>
            </a:endParaRPr>
          </a:p>
        </p:txBody>
      </p:sp>
      <p:sp>
        <p:nvSpPr>
          <p:cNvPr id="34" name="Textfeld 33"/>
          <p:cNvSpPr txBox="1"/>
          <p:nvPr/>
        </p:nvSpPr>
        <p:spPr>
          <a:xfrm>
            <a:off x="680554" y="5039790"/>
            <a:ext cx="14520078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5000" dirty="0">
                <a:solidFill>
                  <a:srgbClr val="00527E"/>
                </a:solidFill>
                <a:latin typeface="Century Schoolbook" panose="02040604050505020304" pitchFamily="18" charset="0"/>
              </a:rPr>
              <a:t>Budapesti Kereskedelmi és Iparkamara szakképzési tevékenységének bemutatása, duális képzés a turizmus – vendéglátás ágazatban</a:t>
            </a:r>
          </a:p>
          <a:p>
            <a:endParaRPr lang="de-DE" sz="5000" dirty="0">
              <a:solidFill>
                <a:srgbClr val="00527E"/>
              </a:solidFill>
              <a:latin typeface="Century Schoolbook" panose="02040604050505020304" pitchFamily="18" charset="0"/>
            </a:endParaRPr>
          </a:p>
        </p:txBody>
      </p:sp>
      <p:sp>
        <p:nvSpPr>
          <p:cNvPr id="35" name="Textfeld 34"/>
          <p:cNvSpPr txBox="1"/>
          <p:nvPr/>
        </p:nvSpPr>
        <p:spPr>
          <a:xfrm>
            <a:off x="11129792" y="10716180"/>
            <a:ext cx="769623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800" dirty="0">
                <a:solidFill>
                  <a:srgbClr val="00527E"/>
                </a:solidFill>
                <a:latin typeface="Century Schoolbook" panose="02040604050505020304" pitchFamily="18" charset="0"/>
              </a:rPr>
              <a:t>Varga Zoltán </a:t>
            </a:r>
          </a:p>
          <a:p>
            <a:r>
              <a:rPr lang="hu-HU" sz="2800" dirty="0">
                <a:solidFill>
                  <a:srgbClr val="00527E"/>
                </a:solidFill>
                <a:latin typeface="Century Schoolbook" panose="02040604050505020304" pitchFamily="18" charset="0"/>
              </a:rPr>
              <a:t>szakképzési vezető</a:t>
            </a:r>
            <a:endParaRPr lang="de-DE" sz="2800" dirty="0">
              <a:solidFill>
                <a:srgbClr val="00527E"/>
              </a:solidFill>
              <a:latin typeface="Century Schoolbook" panose="02040604050505020304" pitchFamily="18" charset="0"/>
            </a:endParaRPr>
          </a:p>
        </p:txBody>
      </p:sp>
      <p:sp>
        <p:nvSpPr>
          <p:cNvPr id="5" name="Téglalap 4"/>
          <p:cNvSpPr/>
          <p:nvPr/>
        </p:nvSpPr>
        <p:spPr>
          <a:xfrm>
            <a:off x="24163867" y="9804400"/>
            <a:ext cx="220134" cy="3911600"/>
          </a:xfrm>
          <a:prstGeom prst="rect">
            <a:avLst/>
          </a:prstGeom>
          <a:solidFill>
            <a:srgbClr val="00527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pic>
        <p:nvPicPr>
          <p:cNvPr id="13" name="Kép 12"/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1288" y="1816296"/>
            <a:ext cx="7486026" cy="2040643"/>
          </a:xfrm>
          <a:prstGeom prst="rect">
            <a:avLst/>
          </a:prstGeom>
        </p:spPr>
      </p:pic>
      <p:sp>
        <p:nvSpPr>
          <p:cNvPr id="14" name="Textfeld 38"/>
          <p:cNvSpPr txBox="1"/>
          <p:nvPr/>
        </p:nvSpPr>
        <p:spPr>
          <a:xfrm rot="16200000">
            <a:off x="-136337" y="6542891"/>
            <a:ext cx="1963151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FBF7835C-D011-4B9D-86B4-F37A0AA54F0A}" type="slidenum">
              <a:rPr lang="de-DE" sz="3500" smtClean="0">
                <a:solidFill>
                  <a:schemeClr val="bg2">
                    <a:lumMod val="75000"/>
                  </a:schemeClr>
                </a:solidFill>
                <a:latin typeface="Century Schoolbook" panose="02040604050505020304" pitchFamily="18" charset="0"/>
                <a:cs typeface="Calibri Light"/>
              </a:rPr>
              <a:t>1</a:t>
            </a:fld>
            <a:endParaRPr lang="de-DE" sz="3500" b="1" dirty="0">
              <a:solidFill>
                <a:schemeClr val="bg2">
                  <a:lumMod val="75000"/>
                </a:schemeClr>
              </a:solidFill>
              <a:latin typeface="Century Schoolbook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089125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34" grpId="0"/>
      <p:bldP spid="35" grpId="0"/>
      <p:bldP spid="1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feld 24"/>
          <p:cNvSpPr txBox="1"/>
          <p:nvPr/>
        </p:nvSpPr>
        <p:spPr>
          <a:xfrm>
            <a:off x="5849749" y="909233"/>
            <a:ext cx="14070171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5000" b="0" i="0" u="none" strike="noStrike" kern="1200" cap="none" spc="0" normalizeH="0" baseline="0" noProof="0" dirty="0">
                <a:ln>
                  <a:noFill/>
                </a:ln>
                <a:solidFill>
                  <a:srgbClr val="00527E"/>
                </a:solidFill>
                <a:effectLst/>
                <a:uLnTx/>
                <a:uFillTx/>
                <a:latin typeface="Century Schoolbook" panose="02040604050505020304" pitchFamily="18" charset="0"/>
                <a:ea typeface="+mn-ea"/>
                <a:cs typeface="+mn-cs"/>
              </a:rPr>
              <a:t>BKIK kutatás a szakképzésben tanulók körében</a:t>
            </a:r>
            <a:endParaRPr kumimoji="0" lang="de-DE" sz="5000" b="0" i="0" u="none" strike="noStrike" kern="1200" cap="none" spc="0" normalizeH="0" baseline="0" noProof="0" dirty="0">
              <a:ln>
                <a:noFill/>
              </a:ln>
              <a:solidFill>
                <a:srgbClr val="00527E"/>
              </a:solidFill>
              <a:effectLst/>
              <a:uLnTx/>
              <a:uFillTx/>
              <a:latin typeface="Century Schoolbook" panose="02040604050505020304" pitchFamily="18" charset="0"/>
              <a:ea typeface="+mn-ea"/>
              <a:cs typeface="+mn-cs"/>
            </a:endParaRPr>
          </a:p>
        </p:txBody>
      </p:sp>
      <p:sp>
        <p:nvSpPr>
          <p:cNvPr id="14" name="Halber Rahmen 13"/>
          <p:cNvSpPr/>
          <p:nvPr/>
        </p:nvSpPr>
        <p:spPr>
          <a:xfrm rot="5400000">
            <a:off x="22524816" y="895551"/>
            <a:ext cx="894835" cy="894835"/>
          </a:xfrm>
          <a:prstGeom prst="halfFrame">
            <a:avLst>
              <a:gd name="adj1" fmla="val 5428"/>
              <a:gd name="adj2" fmla="val 4905"/>
            </a:avLst>
          </a:prstGeom>
          <a:solidFill>
            <a:srgbClr val="0052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srgbClr val="F0F0F0"/>
              </a:solidFill>
              <a:effectLst/>
              <a:uLnTx/>
              <a:uFillTx/>
              <a:latin typeface="Century Schoolbook" panose="02040604050505020304" pitchFamily="18" charset="0"/>
              <a:ea typeface="+mn-ea"/>
              <a:cs typeface="+mn-cs"/>
            </a:endParaRPr>
          </a:p>
        </p:txBody>
      </p:sp>
      <p:sp>
        <p:nvSpPr>
          <p:cNvPr id="15" name="Halber Rahmen 14"/>
          <p:cNvSpPr/>
          <p:nvPr/>
        </p:nvSpPr>
        <p:spPr>
          <a:xfrm rot="16200000">
            <a:off x="529287" y="12194316"/>
            <a:ext cx="894835" cy="894835"/>
          </a:xfrm>
          <a:prstGeom prst="halfFrame">
            <a:avLst>
              <a:gd name="adj1" fmla="val 5428"/>
              <a:gd name="adj2" fmla="val 4905"/>
            </a:avLst>
          </a:prstGeom>
          <a:solidFill>
            <a:srgbClr val="0052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srgbClr val="00527E"/>
              </a:solidFill>
              <a:effectLst/>
              <a:uLnTx/>
              <a:uFillTx/>
              <a:latin typeface="Century Schoolbook" panose="02040604050505020304" pitchFamily="18" charset="0"/>
              <a:ea typeface="+mn-ea"/>
              <a:cs typeface="+mn-cs"/>
            </a:endParaRPr>
          </a:p>
        </p:txBody>
      </p:sp>
      <p:sp>
        <p:nvSpPr>
          <p:cNvPr id="11" name="Téglalap 10"/>
          <p:cNvSpPr/>
          <p:nvPr/>
        </p:nvSpPr>
        <p:spPr>
          <a:xfrm>
            <a:off x="2844800" y="2128663"/>
            <a:ext cx="1866900" cy="45719"/>
          </a:xfrm>
          <a:prstGeom prst="rect">
            <a:avLst/>
          </a:prstGeom>
          <a:solidFill>
            <a:srgbClr val="F1F1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1800" b="0" i="0" u="none" strike="noStrike" kern="1200" cap="none" spc="0" normalizeH="0" baseline="0" noProof="0">
              <a:ln>
                <a:noFill/>
              </a:ln>
              <a:solidFill>
                <a:srgbClr val="464646"/>
              </a:solidFill>
              <a:effectLst/>
              <a:uLnTx/>
              <a:uFillTx/>
              <a:latin typeface="Century Schoolbook" panose="02040604050505020304"/>
              <a:ea typeface="+mn-ea"/>
              <a:cs typeface="+mn-cs"/>
            </a:endParaRPr>
          </a:p>
        </p:txBody>
      </p:sp>
      <p:pic>
        <p:nvPicPr>
          <p:cNvPr id="12" name="Kép 11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692" y="909233"/>
            <a:ext cx="3355289" cy="914631"/>
          </a:xfrm>
          <a:prstGeom prst="rect">
            <a:avLst/>
          </a:prstGeom>
        </p:spPr>
      </p:pic>
      <p:cxnSp>
        <p:nvCxnSpPr>
          <p:cNvPr id="16" name="Gerader Verbinder 31"/>
          <p:cNvCxnSpPr/>
          <p:nvPr/>
        </p:nvCxnSpPr>
        <p:spPr>
          <a:xfrm>
            <a:off x="529766" y="6232266"/>
            <a:ext cx="0" cy="1251471"/>
          </a:xfrm>
          <a:prstGeom prst="line">
            <a:avLst/>
          </a:prstGeom>
          <a:ln>
            <a:solidFill>
              <a:schemeClr val="tx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feld 38"/>
          <p:cNvSpPr txBox="1"/>
          <p:nvPr/>
        </p:nvSpPr>
        <p:spPr>
          <a:xfrm rot="16200000">
            <a:off x="-136337" y="6542891"/>
            <a:ext cx="1963151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9D543A7-9576-4A17-82F2-2DCEBD708A13}" type="slidenum">
              <a:rPr kumimoji="0" lang="de-DE" sz="3500" b="0" i="0" u="none" strike="noStrike" kern="1200" cap="none" spc="0" normalizeH="0" baseline="0" noProof="0" smtClean="0">
                <a:ln>
                  <a:noFill/>
                </a:ln>
                <a:solidFill>
                  <a:srgbClr val="E7E6E6">
                    <a:lumMod val="75000"/>
                  </a:srgbClr>
                </a:solidFill>
                <a:effectLst/>
                <a:uLnTx/>
                <a:uFillTx/>
                <a:latin typeface="Century Schoolbook" panose="02040604050505020304" pitchFamily="18" charset="0"/>
                <a:ea typeface="+mn-ea"/>
                <a:cs typeface="Calibri Light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de-DE" sz="3500" b="1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75000"/>
                </a:srgbClr>
              </a:solidFill>
              <a:effectLst/>
              <a:uLnTx/>
              <a:uFillTx/>
              <a:latin typeface="Century Schoolbook" panose="02040604050505020304" pitchFamily="18" charset="0"/>
              <a:ea typeface="+mn-ea"/>
              <a:cs typeface="+mn-cs"/>
            </a:endParaRPr>
          </a:p>
        </p:txBody>
      </p:sp>
      <p:pic>
        <p:nvPicPr>
          <p:cNvPr id="18" name="Kép 17"/>
          <p:cNvPicPr>
            <a:picLocks noChangeAspect="1"/>
          </p:cNvPicPr>
          <p:nvPr/>
        </p:nvPicPr>
        <p:blipFill rotWithShape="1"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7847" b="11673"/>
          <a:stretch/>
        </p:blipFill>
        <p:spPr>
          <a:xfrm>
            <a:off x="13851467" y="6334344"/>
            <a:ext cx="10532534" cy="7364723"/>
          </a:xfrm>
          <a:prstGeom prst="rect">
            <a:avLst/>
          </a:prstGeom>
        </p:spPr>
      </p:pic>
      <p:sp>
        <p:nvSpPr>
          <p:cNvPr id="19" name="Téglalap 18"/>
          <p:cNvSpPr/>
          <p:nvPr/>
        </p:nvSpPr>
        <p:spPr>
          <a:xfrm>
            <a:off x="24163867" y="9804400"/>
            <a:ext cx="220134" cy="3911600"/>
          </a:xfrm>
          <a:prstGeom prst="rect">
            <a:avLst/>
          </a:prstGeom>
          <a:solidFill>
            <a:srgbClr val="00527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1800" b="0" i="0" u="none" strike="noStrike" kern="1200" cap="none" spc="0" normalizeH="0" baseline="0" noProof="0">
              <a:ln>
                <a:noFill/>
              </a:ln>
              <a:solidFill>
                <a:srgbClr val="464646"/>
              </a:solidFill>
              <a:effectLst/>
              <a:uLnTx/>
              <a:uFillTx/>
              <a:latin typeface="Century Schoolbook" panose="02040604050505020304"/>
              <a:ea typeface="+mn-ea"/>
              <a:cs typeface="+mn-cs"/>
            </a:endParaRPr>
          </a:p>
        </p:txBody>
      </p:sp>
      <p:sp>
        <p:nvSpPr>
          <p:cNvPr id="20" name="Téglalap 19"/>
          <p:cNvSpPr/>
          <p:nvPr/>
        </p:nvSpPr>
        <p:spPr>
          <a:xfrm>
            <a:off x="2929465" y="2049078"/>
            <a:ext cx="1866900" cy="45719"/>
          </a:xfrm>
          <a:prstGeom prst="rect">
            <a:avLst/>
          </a:prstGeom>
          <a:solidFill>
            <a:srgbClr val="0052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1800" b="0" i="0" u="none" strike="noStrike" kern="1200" cap="none" spc="0" normalizeH="0" baseline="0" noProof="0">
              <a:ln>
                <a:noFill/>
              </a:ln>
              <a:solidFill>
                <a:srgbClr val="464646"/>
              </a:solidFill>
              <a:effectLst/>
              <a:uLnTx/>
              <a:uFillTx/>
              <a:latin typeface="Century Schoolbook" panose="02040604050505020304"/>
              <a:ea typeface="+mn-ea"/>
              <a:cs typeface="+mn-cs"/>
            </a:endParaRPr>
          </a:p>
        </p:txBody>
      </p:sp>
      <p:sp>
        <p:nvSpPr>
          <p:cNvPr id="2" name="Téglalap 1"/>
          <p:cNvSpPr/>
          <p:nvPr/>
        </p:nvSpPr>
        <p:spPr>
          <a:xfrm>
            <a:off x="2929465" y="5703838"/>
            <a:ext cx="15353773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hu-HU" dirty="0">
                <a:latin typeface="Calibri" panose="020F0502020204030204" pitchFamily="34" charset="0"/>
                <a:ea typeface="Calibri" panose="020F0502020204030204" pitchFamily="34" charset="0"/>
              </a:rPr>
              <a:t>969 db nyilvántartásba vételi eljárást bonyolítottunk le, ezzel megdupláztuk a duális képzésbe bekapcsolódó budapesti vállalkozások számát</a:t>
            </a:r>
          </a:p>
          <a:p>
            <a:pPr marL="342900" lvl="0" indent="-342900"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hu-HU" dirty="0">
                <a:latin typeface="Calibri" panose="020F0502020204030204" pitchFamily="34" charset="0"/>
                <a:ea typeface="Calibri" panose="020F0502020204030204" pitchFamily="34" charset="0"/>
              </a:rPr>
              <a:t>147 szakmához kapcsolódóan 710 szakmai vizsgára delegáltunk vizsgafelügyelőt</a:t>
            </a:r>
          </a:p>
          <a:p>
            <a:pPr marL="342900" lvl="0" indent="-342900"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hu-HU" dirty="0">
                <a:latin typeface="Calibri" panose="020F0502020204030204" pitchFamily="34" charset="0"/>
                <a:ea typeface="Calibri" panose="020F0502020204030204" pitchFamily="34" charset="0"/>
              </a:rPr>
              <a:t>35 fő számára biztosítottunk támogatott formában mesterképzést és vizsgát</a:t>
            </a:r>
          </a:p>
          <a:p>
            <a:pPr marL="342900" lvl="0" indent="-342900"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hu-HU" dirty="0">
                <a:latin typeface="Calibri" panose="020F0502020204030204" pitchFamily="34" charset="0"/>
                <a:ea typeface="Calibri" panose="020F0502020204030204" pitchFamily="34" charset="0"/>
              </a:rPr>
              <a:t>149 fő számára biztosítottunk támogatott formában Kamarai Gyakorlati Oktatói képzést és vizsgát</a:t>
            </a:r>
          </a:p>
          <a:p>
            <a:pPr marL="342900" lvl="0" indent="-342900"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hu-HU" dirty="0">
                <a:latin typeface="Calibri" panose="020F0502020204030204" pitchFamily="34" charset="0"/>
                <a:ea typeface="Calibri" panose="020F0502020204030204" pitchFamily="34" charset="0"/>
              </a:rPr>
              <a:t>1437 fő tanuló számára szerveztük meg és bonyolítottuk le a Szakma Kiváló Tanulója Verseny (SZKTV/OSZTV) budapesti előválogatóját</a:t>
            </a:r>
          </a:p>
          <a:p>
            <a:pPr marL="342900" lvl="0" indent="-342900"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hu-HU" dirty="0">
                <a:latin typeface="Calibri" panose="020F0502020204030204" pitchFamily="34" charset="0"/>
                <a:ea typeface="Calibri" panose="020F0502020204030204" pitchFamily="34" charset="0"/>
              </a:rPr>
              <a:t>10170 fő jellemzően általános iskolás tanulót értünk el a 472 db eseményből álló pályaorientációs tevékenységünkkel</a:t>
            </a:r>
          </a:p>
        </p:txBody>
      </p:sp>
      <p:pic>
        <p:nvPicPr>
          <p:cNvPr id="21" name="Kép 2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561204" y="3646450"/>
            <a:ext cx="16132694" cy="9442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497921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14" grpId="0" animBg="1"/>
      <p:bldP spid="15" grpId="0" animBg="1"/>
      <p:bldP spid="1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feld 24"/>
          <p:cNvSpPr txBox="1"/>
          <p:nvPr/>
        </p:nvSpPr>
        <p:spPr>
          <a:xfrm>
            <a:off x="5307496" y="3301758"/>
            <a:ext cx="1246366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5000" dirty="0">
                <a:solidFill>
                  <a:srgbClr val="00527E"/>
                </a:solidFill>
                <a:latin typeface="Century Schoolbook" panose="02040604050505020304" pitchFamily="18" charset="0"/>
              </a:rPr>
              <a:t>Eredményes részvételt a kiállításon!</a:t>
            </a:r>
            <a:endParaRPr lang="de-DE" sz="5000" dirty="0">
              <a:solidFill>
                <a:srgbClr val="00527E"/>
              </a:solidFill>
              <a:latin typeface="Century Schoolbook" panose="02040604050505020304" pitchFamily="18" charset="0"/>
            </a:endParaRPr>
          </a:p>
        </p:txBody>
      </p:sp>
      <p:sp>
        <p:nvSpPr>
          <p:cNvPr id="14" name="Halber Rahmen 13"/>
          <p:cNvSpPr/>
          <p:nvPr/>
        </p:nvSpPr>
        <p:spPr>
          <a:xfrm rot="5400000">
            <a:off x="22474016" y="982522"/>
            <a:ext cx="894835" cy="894835"/>
          </a:xfrm>
          <a:prstGeom prst="halfFrame">
            <a:avLst>
              <a:gd name="adj1" fmla="val 5428"/>
              <a:gd name="adj2" fmla="val 4905"/>
            </a:avLst>
          </a:prstGeom>
          <a:solidFill>
            <a:srgbClr val="0052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>
              <a:solidFill>
                <a:schemeClr val="tx1"/>
              </a:solidFill>
              <a:latin typeface="Century Schoolbook" panose="02040604050505020304" pitchFamily="18" charset="0"/>
            </a:endParaRPr>
          </a:p>
        </p:txBody>
      </p:sp>
      <p:sp>
        <p:nvSpPr>
          <p:cNvPr id="15" name="Halber Rahmen 14"/>
          <p:cNvSpPr/>
          <p:nvPr/>
        </p:nvSpPr>
        <p:spPr>
          <a:xfrm rot="16200000">
            <a:off x="635837" y="12119471"/>
            <a:ext cx="894835" cy="894835"/>
          </a:xfrm>
          <a:prstGeom prst="halfFrame">
            <a:avLst>
              <a:gd name="adj1" fmla="val 5428"/>
              <a:gd name="adj2" fmla="val 4905"/>
            </a:avLst>
          </a:prstGeom>
          <a:solidFill>
            <a:srgbClr val="0052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>
              <a:solidFill>
                <a:schemeClr val="tx1"/>
              </a:solidFill>
              <a:latin typeface="Century Schoolbook" panose="02040604050505020304" pitchFamily="18" charset="0"/>
            </a:endParaRPr>
          </a:p>
        </p:txBody>
      </p:sp>
      <p:sp>
        <p:nvSpPr>
          <p:cNvPr id="24" name="Textfeld 23"/>
          <p:cNvSpPr txBox="1"/>
          <p:nvPr/>
        </p:nvSpPr>
        <p:spPr>
          <a:xfrm>
            <a:off x="2727269" y="5304932"/>
            <a:ext cx="17624121" cy="66311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hu-HU" altLang="hu-HU" sz="3200" dirty="0">
                <a:solidFill>
                  <a:srgbClr val="00527E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www.bkik.hu</a:t>
            </a:r>
            <a:endParaRPr lang="hu-HU" altLang="hu-HU" sz="3200" b="1" dirty="0">
              <a:solidFill>
                <a:srgbClr val="00527E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/>
            <a:endParaRPr lang="hu-HU" sz="3200" dirty="0">
              <a:solidFill>
                <a:srgbClr val="00527E"/>
              </a:solidFill>
              <a:ea typeface="Cambria" panose="02040503050406030204" pitchFamily="18" charset="0"/>
            </a:endParaRPr>
          </a:p>
          <a:p>
            <a:pPr lvl="0"/>
            <a:endParaRPr lang="hu-HU" sz="3200" dirty="0">
              <a:solidFill>
                <a:srgbClr val="00527E"/>
              </a:solidFill>
              <a:latin typeface="+mj-lt"/>
              <a:ea typeface="Cambria" panose="02040503050406030204" pitchFamily="18" charset="0"/>
            </a:endParaRPr>
          </a:p>
          <a:p>
            <a:pPr lvl="0"/>
            <a:endParaRPr lang="hu-HU" sz="3200" dirty="0">
              <a:solidFill>
                <a:srgbClr val="00527E"/>
              </a:solidFill>
              <a:latin typeface="+mj-lt"/>
              <a:ea typeface="Cambria" panose="02040503050406030204" pitchFamily="18" charset="0"/>
            </a:endParaRPr>
          </a:p>
          <a:p>
            <a:pPr lvl="0"/>
            <a:endParaRPr lang="hu-HU" sz="3200" dirty="0">
              <a:solidFill>
                <a:srgbClr val="00527E"/>
              </a:solidFill>
              <a:latin typeface="+mj-lt"/>
              <a:ea typeface="Cambria" panose="02040503050406030204" pitchFamily="18" charset="0"/>
            </a:endParaRPr>
          </a:p>
          <a:p>
            <a:pPr lvl="0"/>
            <a:endParaRPr lang="hu-HU" sz="3200" dirty="0">
              <a:solidFill>
                <a:srgbClr val="00527E"/>
              </a:solidFill>
              <a:latin typeface="+mj-lt"/>
              <a:ea typeface="Cambria" panose="02040503050406030204" pitchFamily="18" charset="0"/>
            </a:endParaRPr>
          </a:p>
          <a:p>
            <a:pPr lvl="0"/>
            <a:endParaRPr lang="hu-HU" sz="3200" dirty="0">
              <a:solidFill>
                <a:srgbClr val="00527E"/>
              </a:solidFill>
              <a:latin typeface="+mj-lt"/>
              <a:ea typeface="Cambria" panose="02040503050406030204" pitchFamily="18" charset="0"/>
            </a:endParaRPr>
          </a:p>
          <a:p>
            <a:pPr lvl="0"/>
            <a:endParaRPr lang="hu-HU" sz="3200" dirty="0">
              <a:solidFill>
                <a:srgbClr val="00527E"/>
              </a:solidFill>
              <a:latin typeface="+mj-lt"/>
              <a:ea typeface="Cambria" panose="02040503050406030204" pitchFamily="18" charset="0"/>
            </a:endParaRPr>
          </a:p>
          <a:p>
            <a:pPr lvl="0"/>
            <a:endParaRPr lang="hu-HU" sz="3200" dirty="0">
              <a:solidFill>
                <a:srgbClr val="00527E"/>
              </a:solidFill>
              <a:latin typeface="+mj-lt"/>
              <a:ea typeface="Cambria" panose="02040503050406030204" pitchFamily="18" charset="0"/>
            </a:endParaRPr>
          </a:p>
          <a:p>
            <a:pPr lvl="0"/>
            <a:endParaRPr lang="hu-HU" sz="3200" dirty="0">
              <a:solidFill>
                <a:srgbClr val="00527E"/>
              </a:solidFill>
              <a:latin typeface="+mj-lt"/>
              <a:ea typeface="Cambria" panose="02040503050406030204" pitchFamily="18" charset="0"/>
            </a:endParaRPr>
          </a:p>
          <a:p>
            <a:pPr lvl="0"/>
            <a:endParaRPr lang="hu-HU" sz="3200" dirty="0">
              <a:solidFill>
                <a:srgbClr val="00527E"/>
              </a:solidFill>
              <a:latin typeface="+mj-lt"/>
              <a:ea typeface="Cambria" panose="02040503050406030204" pitchFamily="18" charset="0"/>
            </a:endParaRPr>
          </a:p>
          <a:p>
            <a:pPr lvl="0"/>
            <a:endParaRPr lang="hu-HU" sz="3200" dirty="0">
              <a:solidFill>
                <a:srgbClr val="00527E"/>
              </a:solidFill>
              <a:latin typeface="+mj-lt"/>
              <a:ea typeface="Cambria" panose="02040503050406030204" pitchFamily="18" charset="0"/>
            </a:endParaRPr>
          </a:p>
          <a:p>
            <a:pPr lvl="0" algn="ctr"/>
            <a:r>
              <a:rPr lang="hu-HU" sz="3200" dirty="0">
                <a:solidFill>
                  <a:srgbClr val="00527E"/>
                </a:solidFill>
                <a:latin typeface="+mj-lt"/>
                <a:ea typeface="Cambria" panose="02040503050406030204" pitchFamily="18" charset="0"/>
              </a:rPr>
              <a:t>		</a:t>
            </a:r>
          </a:p>
        </p:txBody>
      </p:sp>
      <p:pic>
        <p:nvPicPr>
          <p:cNvPr id="11" name="Kép 10"/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7847" b="11673"/>
          <a:stretch/>
        </p:blipFill>
        <p:spPr>
          <a:xfrm>
            <a:off x="13851467" y="6334344"/>
            <a:ext cx="10532534" cy="7364723"/>
          </a:xfrm>
          <a:prstGeom prst="rect">
            <a:avLst/>
          </a:prstGeom>
        </p:spPr>
      </p:pic>
      <p:sp>
        <p:nvSpPr>
          <p:cNvPr id="12" name="Téglalap 11"/>
          <p:cNvSpPr/>
          <p:nvPr/>
        </p:nvSpPr>
        <p:spPr>
          <a:xfrm>
            <a:off x="24163867" y="9804400"/>
            <a:ext cx="220134" cy="3911600"/>
          </a:xfrm>
          <a:prstGeom prst="rect">
            <a:avLst/>
          </a:prstGeom>
          <a:solidFill>
            <a:srgbClr val="00527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pic>
        <p:nvPicPr>
          <p:cNvPr id="16" name="Kép 15"/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692" y="909233"/>
            <a:ext cx="3355289" cy="914631"/>
          </a:xfrm>
          <a:prstGeom prst="rect">
            <a:avLst/>
          </a:prstGeom>
        </p:spPr>
      </p:pic>
      <p:cxnSp>
        <p:nvCxnSpPr>
          <p:cNvPr id="17" name="Gerader Verbinder 31"/>
          <p:cNvCxnSpPr/>
          <p:nvPr/>
        </p:nvCxnSpPr>
        <p:spPr>
          <a:xfrm>
            <a:off x="529766" y="6232266"/>
            <a:ext cx="0" cy="1251471"/>
          </a:xfrm>
          <a:prstGeom prst="line">
            <a:avLst/>
          </a:prstGeom>
          <a:ln>
            <a:solidFill>
              <a:schemeClr val="tx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feld 38"/>
          <p:cNvSpPr txBox="1"/>
          <p:nvPr/>
        </p:nvSpPr>
        <p:spPr>
          <a:xfrm rot="16200000">
            <a:off x="-136337" y="6542891"/>
            <a:ext cx="1963151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69D543A7-9576-4A17-82F2-2DCEBD708A13}" type="slidenum">
              <a:rPr lang="de-DE" sz="3500" smtClean="0">
                <a:solidFill>
                  <a:schemeClr val="bg2">
                    <a:lumMod val="75000"/>
                  </a:schemeClr>
                </a:solidFill>
                <a:latin typeface="Century Schoolbook" panose="02040604050505020304" pitchFamily="18" charset="0"/>
                <a:cs typeface="Calibri Light"/>
              </a:rPr>
              <a:t>11</a:t>
            </a:fld>
            <a:endParaRPr lang="de-DE" sz="3500" b="1" dirty="0">
              <a:solidFill>
                <a:schemeClr val="bg2">
                  <a:lumMod val="75000"/>
                </a:schemeClr>
              </a:solidFill>
              <a:latin typeface="Century Schoolbook" panose="02040604050505020304" pitchFamily="18" charset="0"/>
            </a:endParaRPr>
          </a:p>
        </p:txBody>
      </p:sp>
      <p:sp>
        <p:nvSpPr>
          <p:cNvPr id="19" name="Téglalap 18"/>
          <p:cNvSpPr/>
          <p:nvPr/>
        </p:nvSpPr>
        <p:spPr>
          <a:xfrm>
            <a:off x="2929465" y="2049078"/>
            <a:ext cx="1866900" cy="45719"/>
          </a:xfrm>
          <a:prstGeom prst="rect">
            <a:avLst/>
          </a:prstGeom>
          <a:solidFill>
            <a:srgbClr val="0052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3" name="Textfeld 34"/>
          <p:cNvSpPr txBox="1"/>
          <p:nvPr/>
        </p:nvSpPr>
        <p:spPr>
          <a:xfrm>
            <a:off x="7918073" y="8092242"/>
            <a:ext cx="769623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800" dirty="0">
                <a:solidFill>
                  <a:srgbClr val="00527E"/>
                </a:solidFill>
                <a:latin typeface="Century Schoolbook" panose="02040604050505020304" pitchFamily="18" charset="0"/>
              </a:rPr>
              <a:t>Varga Zoltán </a:t>
            </a:r>
          </a:p>
          <a:p>
            <a:pPr algn="ctr"/>
            <a:r>
              <a:rPr lang="hu-HU" sz="2800" dirty="0">
                <a:solidFill>
                  <a:srgbClr val="00527E"/>
                </a:solidFill>
                <a:latin typeface="Century Schoolbook" panose="02040604050505020304" pitchFamily="18" charset="0"/>
              </a:rPr>
              <a:t>szakképzési vezető</a:t>
            </a:r>
          </a:p>
          <a:p>
            <a:pPr algn="ctr"/>
            <a:r>
              <a:rPr lang="hu-HU" sz="2800" dirty="0">
                <a:solidFill>
                  <a:srgbClr val="00527E"/>
                </a:solidFill>
                <a:latin typeface="Century Schoolbook" panose="02040604050505020304" pitchFamily="18" charset="0"/>
              </a:rPr>
              <a:t>varga.zoltan@bkik.hu</a:t>
            </a:r>
            <a:endParaRPr lang="de-DE" sz="2800" dirty="0">
              <a:solidFill>
                <a:srgbClr val="00527E"/>
              </a:solidFill>
              <a:latin typeface="Century Schoolbook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919386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14" grpId="0" animBg="1"/>
      <p:bldP spid="15" grpId="0" animBg="1"/>
      <p:bldP spid="24" grpId="0"/>
      <p:bldP spid="18" grpId="0"/>
      <p:bldP spid="1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feld 24"/>
          <p:cNvSpPr txBox="1"/>
          <p:nvPr/>
        </p:nvSpPr>
        <p:spPr>
          <a:xfrm>
            <a:off x="2833896" y="2354802"/>
            <a:ext cx="1407017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5000" dirty="0">
                <a:solidFill>
                  <a:srgbClr val="00527E"/>
                </a:solidFill>
                <a:latin typeface="Century Schoolbook" panose="02040604050505020304" pitchFamily="18" charset="0"/>
              </a:rPr>
              <a:t>BKIK Szakképzési Iroda 2023</a:t>
            </a:r>
            <a:endParaRPr lang="de-DE" sz="5000" dirty="0">
              <a:solidFill>
                <a:srgbClr val="00527E"/>
              </a:solidFill>
              <a:latin typeface="Century Schoolbook" panose="02040604050505020304" pitchFamily="18" charset="0"/>
            </a:endParaRPr>
          </a:p>
        </p:txBody>
      </p:sp>
      <p:sp>
        <p:nvSpPr>
          <p:cNvPr id="14" name="Halber Rahmen 13"/>
          <p:cNvSpPr/>
          <p:nvPr/>
        </p:nvSpPr>
        <p:spPr>
          <a:xfrm rot="5400000">
            <a:off x="22474016" y="982522"/>
            <a:ext cx="894835" cy="894835"/>
          </a:xfrm>
          <a:prstGeom prst="halfFrame">
            <a:avLst>
              <a:gd name="adj1" fmla="val 5428"/>
              <a:gd name="adj2" fmla="val 4905"/>
            </a:avLst>
          </a:prstGeom>
          <a:solidFill>
            <a:srgbClr val="0052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>
              <a:solidFill>
                <a:schemeClr val="tx1"/>
              </a:solidFill>
              <a:latin typeface="Century Schoolbook" panose="02040604050505020304" pitchFamily="18" charset="0"/>
            </a:endParaRPr>
          </a:p>
        </p:txBody>
      </p:sp>
      <p:sp>
        <p:nvSpPr>
          <p:cNvPr id="15" name="Halber Rahmen 14"/>
          <p:cNvSpPr/>
          <p:nvPr/>
        </p:nvSpPr>
        <p:spPr>
          <a:xfrm rot="16200000">
            <a:off x="635837" y="12119471"/>
            <a:ext cx="894835" cy="894835"/>
          </a:xfrm>
          <a:prstGeom prst="halfFrame">
            <a:avLst>
              <a:gd name="adj1" fmla="val 5428"/>
              <a:gd name="adj2" fmla="val 4905"/>
            </a:avLst>
          </a:prstGeom>
          <a:solidFill>
            <a:srgbClr val="0052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>
              <a:solidFill>
                <a:schemeClr val="tx1"/>
              </a:solidFill>
              <a:latin typeface="Century Schoolbook" panose="02040604050505020304" pitchFamily="18" charset="0"/>
            </a:endParaRPr>
          </a:p>
        </p:txBody>
      </p:sp>
      <p:pic>
        <p:nvPicPr>
          <p:cNvPr id="11" name="Kép 10"/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7847" b="11673"/>
          <a:stretch/>
        </p:blipFill>
        <p:spPr>
          <a:xfrm>
            <a:off x="13851467" y="6334344"/>
            <a:ext cx="10532534" cy="7364723"/>
          </a:xfrm>
          <a:prstGeom prst="rect">
            <a:avLst/>
          </a:prstGeom>
        </p:spPr>
      </p:pic>
      <p:sp>
        <p:nvSpPr>
          <p:cNvPr id="12" name="Téglalap 11"/>
          <p:cNvSpPr/>
          <p:nvPr/>
        </p:nvSpPr>
        <p:spPr>
          <a:xfrm>
            <a:off x="24163867" y="9804400"/>
            <a:ext cx="220134" cy="3911600"/>
          </a:xfrm>
          <a:prstGeom prst="rect">
            <a:avLst/>
          </a:prstGeom>
          <a:solidFill>
            <a:srgbClr val="00527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pic>
        <p:nvPicPr>
          <p:cNvPr id="16" name="Kép 15"/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692" y="909233"/>
            <a:ext cx="3355289" cy="914631"/>
          </a:xfrm>
          <a:prstGeom prst="rect">
            <a:avLst/>
          </a:prstGeom>
        </p:spPr>
      </p:pic>
      <p:cxnSp>
        <p:nvCxnSpPr>
          <p:cNvPr id="17" name="Gerader Verbinder 31"/>
          <p:cNvCxnSpPr/>
          <p:nvPr/>
        </p:nvCxnSpPr>
        <p:spPr>
          <a:xfrm>
            <a:off x="529766" y="6232266"/>
            <a:ext cx="0" cy="1251471"/>
          </a:xfrm>
          <a:prstGeom prst="line">
            <a:avLst/>
          </a:prstGeom>
          <a:ln>
            <a:solidFill>
              <a:schemeClr val="tx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feld 38"/>
          <p:cNvSpPr txBox="1"/>
          <p:nvPr/>
        </p:nvSpPr>
        <p:spPr>
          <a:xfrm rot="16200000">
            <a:off x="-136337" y="6542891"/>
            <a:ext cx="1963151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69D543A7-9576-4A17-82F2-2DCEBD708A13}" type="slidenum">
              <a:rPr lang="de-DE" sz="3500" smtClean="0">
                <a:solidFill>
                  <a:schemeClr val="bg2">
                    <a:lumMod val="75000"/>
                  </a:schemeClr>
                </a:solidFill>
                <a:latin typeface="Century Schoolbook" panose="02040604050505020304" pitchFamily="18" charset="0"/>
                <a:cs typeface="Calibri Light"/>
              </a:rPr>
              <a:t>2</a:t>
            </a:fld>
            <a:endParaRPr lang="de-DE" sz="3500" b="1" dirty="0">
              <a:solidFill>
                <a:schemeClr val="bg2">
                  <a:lumMod val="75000"/>
                </a:schemeClr>
              </a:solidFill>
              <a:latin typeface="Century Schoolbook" panose="02040604050505020304" pitchFamily="18" charset="0"/>
            </a:endParaRPr>
          </a:p>
        </p:txBody>
      </p:sp>
      <p:sp>
        <p:nvSpPr>
          <p:cNvPr id="19" name="Téglalap 18"/>
          <p:cNvSpPr/>
          <p:nvPr/>
        </p:nvSpPr>
        <p:spPr>
          <a:xfrm>
            <a:off x="2929465" y="2049078"/>
            <a:ext cx="1866900" cy="45719"/>
          </a:xfrm>
          <a:prstGeom prst="rect">
            <a:avLst/>
          </a:prstGeom>
          <a:solidFill>
            <a:srgbClr val="0052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3" name="Textfeld 23"/>
          <p:cNvSpPr txBox="1"/>
          <p:nvPr/>
        </p:nvSpPr>
        <p:spPr>
          <a:xfrm>
            <a:off x="2833896" y="4281230"/>
            <a:ext cx="17805120" cy="7478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hu-HU" sz="3200" dirty="0">
                <a:solidFill>
                  <a:srgbClr val="00527E"/>
                </a:solidFill>
                <a:latin typeface="+mj-lt"/>
                <a:ea typeface="Cambria" panose="02040503050406030204" pitchFamily="18" charset="0"/>
              </a:rPr>
              <a:t>969 db nyilvántartásba vételi eljárás -  duális képzésbe bekapcsolódó budapesti vállalkozások számának duplázása</a:t>
            </a:r>
          </a:p>
          <a:p>
            <a:pPr lvl="0"/>
            <a:endParaRPr lang="hu-HU" sz="3200" dirty="0">
              <a:solidFill>
                <a:srgbClr val="00527E"/>
              </a:solidFill>
              <a:latin typeface="+mj-lt"/>
              <a:ea typeface="Cambria" panose="02040503050406030204" pitchFamily="18" charset="0"/>
            </a:endParaRPr>
          </a:p>
          <a:p>
            <a:r>
              <a:rPr lang="hu-HU" sz="3200" dirty="0">
                <a:solidFill>
                  <a:srgbClr val="00527E"/>
                </a:solidFill>
                <a:latin typeface="+mj-lt"/>
                <a:ea typeface="Cambria" panose="02040503050406030204" pitchFamily="18" charset="0"/>
              </a:rPr>
              <a:t>149 fő számára támogatott Kamarai Gyakorlati Oktatói képzés és vizsga</a:t>
            </a:r>
          </a:p>
          <a:p>
            <a:pPr lvl="0"/>
            <a:endParaRPr lang="hu-HU" sz="3200" dirty="0">
              <a:solidFill>
                <a:srgbClr val="00527E"/>
              </a:solidFill>
              <a:latin typeface="+mj-lt"/>
              <a:ea typeface="Cambria" panose="02040503050406030204" pitchFamily="18" charset="0"/>
            </a:endParaRPr>
          </a:p>
          <a:p>
            <a:r>
              <a:rPr lang="hu-HU" sz="3200" dirty="0">
                <a:solidFill>
                  <a:srgbClr val="00527E"/>
                </a:solidFill>
                <a:latin typeface="+mj-lt"/>
                <a:ea typeface="Cambria" panose="02040503050406030204" pitchFamily="18" charset="0"/>
              </a:rPr>
              <a:t>868 db ágazati alapvizsga - 19 ágazat</a:t>
            </a:r>
          </a:p>
          <a:p>
            <a:pPr lvl="0"/>
            <a:endParaRPr lang="hu-HU" sz="3200" dirty="0">
              <a:solidFill>
                <a:srgbClr val="00527E"/>
              </a:solidFill>
              <a:latin typeface="+mj-lt"/>
              <a:ea typeface="Cambria" panose="02040503050406030204" pitchFamily="18" charset="0"/>
            </a:endParaRPr>
          </a:p>
          <a:p>
            <a:pPr lvl="0"/>
            <a:r>
              <a:rPr lang="hu-HU" sz="3200" dirty="0">
                <a:solidFill>
                  <a:srgbClr val="00527E"/>
                </a:solidFill>
                <a:latin typeface="+mj-lt"/>
                <a:ea typeface="Cambria" panose="02040503050406030204" pitchFamily="18" charset="0"/>
              </a:rPr>
              <a:t>710 db szakmai vizsga - 147 szakma</a:t>
            </a:r>
          </a:p>
          <a:p>
            <a:endParaRPr lang="hu-HU" sz="3200" dirty="0">
              <a:solidFill>
                <a:srgbClr val="00527E"/>
              </a:solidFill>
              <a:latin typeface="+mj-lt"/>
              <a:ea typeface="Cambria" panose="02040503050406030204" pitchFamily="18" charset="0"/>
            </a:endParaRPr>
          </a:p>
          <a:p>
            <a:pPr lvl="0"/>
            <a:r>
              <a:rPr lang="hu-HU" sz="3200" dirty="0">
                <a:solidFill>
                  <a:srgbClr val="00527E"/>
                </a:solidFill>
                <a:latin typeface="+mj-lt"/>
                <a:ea typeface="Cambria" panose="02040503050406030204" pitchFamily="18" charset="0"/>
              </a:rPr>
              <a:t>35 fő számára támogatott  mesterképzés és vizsga</a:t>
            </a:r>
          </a:p>
          <a:p>
            <a:pPr lvl="0"/>
            <a:endParaRPr lang="hu-HU" sz="3200" dirty="0">
              <a:solidFill>
                <a:srgbClr val="00527E"/>
              </a:solidFill>
              <a:latin typeface="+mj-lt"/>
              <a:ea typeface="Cambria" panose="02040503050406030204" pitchFamily="18" charset="0"/>
            </a:endParaRPr>
          </a:p>
          <a:p>
            <a:pPr lvl="0"/>
            <a:r>
              <a:rPr lang="hu-HU" sz="3200" dirty="0">
                <a:solidFill>
                  <a:srgbClr val="00527E"/>
                </a:solidFill>
                <a:latin typeface="+mj-lt"/>
                <a:ea typeface="Cambria" panose="02040503050406030204" pitchFamily="18" charset="0"/>
              </a:rPr>
              <a:t>1437 fő tanuló számára Szakma Kiváló Tanulója Verseny (SZKTV/OSZTV)</a:t>
            </a:r>
          </a:p>
          <a:p>
            <a:pPr lvl="0"/>
            <a:endParaRPr lang="hu-HU" sz="3200" dirty="0">
              <a:solidFill>
                <a:srgbClr val="00527E"/>
              </a:solidFill>
              <a:latin typeface="+mj-lt"/>
              <a:ea typeface="Cambria" panose="02040503050406030204" pitchFamily="18" charset="0"/>
            </a:endParaRPr>
          </a:p>
          <a:p>
            <a:pPr lvl="0"/>
            <a:r>
              <a:rPr lang="hu-HU" sz="3200" dirty="0">
                <a:solidFill>
                  <a:srgbClr val="00527E"/>
                </a:solidFill>
                <a:latin typeface="+mj-lt"/>
                <a:ea typeface="Cambria" panose="02040503050406030204" pitchFamily="18" charset="0"/>
              </a:rPr>
              <a:t>10170 fő elérés 472 db pályaorientációs tevékenység </a:t>
            </a:r>
          </a:p>
          <a:p>
            <a:pPr lvl="0"/>
            <a:endParaRPr lang="hu-HU" sz="3200" dirty="0">
              <a:solidFill>
                <a:srgbClr val="00527E"/>
              </a:solidFill>
              <a:latin typeface="+mj-lt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858085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8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feld 24"/>
          <p:cNvSpPr txBox="1"/>
          <p:nvPr/>
        </p:nvSpPr>
        <p:spPr>
          <a:xfrm>
            <a:off x="2705105" y="2354802"/>
            <a:ext cx="14070171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5000" b="0" i="0" u="none" strike="noStrike" kern="1200" cap="none" spc="0" normalizeH="0" baseline="0" noProof="0" dirty="0">
                <a:ln>
                  <a:noFill/>
                </a:ln>
                <a:solidFill>
                  <a:srgbClr val="00527E"/>
                </a:solidFill>
                <a:effectLst/>
                <a:uLnTx/>
                <a:uFillTx/>
                <a:latin typeface="Century Schoolbook" panose="02040604050505020304" pitchFamily="18" charset="0"/>
                <a:ea typeface="+mn-ea"/>
                <a:cs typeface="+mn-cs"/>
              </a:rPr>
              <a:t>Duális képzésben résztvevő cégek és képzőhelyek száma</a:t>
            </a:r>
            <a:endParaRPr kumimoji="0" lang="de-DE" sz="5000" b="0" i="0" u="none" strike="noStrike" kern="1200" cap="none" spc="0" normalizeH="0" baseline="0" noProof="0" dirty="0">
              <a:ln>
                <a:noFill/>
              </a:ln>
              <a:solidFill>
                <a:srgbClr val="00527E"/>
              </a:solidFill>
              <a:effectLst/>
              <a:uLnTx/>
              <a:uFillTx/>
              <a:latin typeface="Century Schoolbook" panose="02040604050505020304" pitchFamily="18" charset="0"/>
              <a:ea typeface="+mn-ea"/>
              <a:cs typeface="+mn-cs"/>
            </a:endParaRPr>
          </a:p>
        </p:txBody>
      </p:sp>
      <p:sp>
        <p:nvSpPr>
          <p:cNvPr id="14" name="Halber Rahmen 13"/>
          <p:cNvSpPr/>
          <p:nvPr/>
        </p:nvSpPr>
        <p:spPr>
          <a:xfrm rot="5400000">
            <a:off x="22524816" y="895551"/>
            <a:ext cx="894835" cy="894835"/>
          </a:xfrm>
          <a:prstGeom prst="halfFrame">
            <a:avLst>
              <a:gd name="adj1" fmla="val 5428"/>
              <a:gd name="adj2" fmla="val 4905"/>
            </a:avLst>
          </a:prstGeom>
          <a:solidFill>
            <a:srgbClr val="0052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srgbClr val="F0F0F0"/>
              </a:solidFill>
              <a:effectLst/>
              <a:uLnTx/>
              <a:uFillTx/>
              <a:latin typeface="Century Schoolbook" panose="02040604050505020304" pitchFamily="18" charset="0"/>
              <a:ea typeface="+mn-ea"/>
              <a:cs typeface="+mn-cs"/>
            </a:endParaRPr>
          </a:p>
        </p:txBody>
      </p:sp>
      <p:sp>
        <p:nvSpPr>
          <p:cNvPr id="15" name="Halber Rahmen 14"/>
          <p:cNvSpPr/>
          <p:nvPr/>
        </p:nvSpPr>
        <p:spPr>
          <a:xfrm rot="16200000">
            <a:off x="529287" y="12194316"/>
            <a:ext cx="894835" cy="894835"/>
          </a:xfrm>
          <a:prstGeom prst="halfFrame">
            <a:avLst>
              <a:gd name="adj1" fmla="val 5428"/>
              <a:gd name="adj2" fmla="val 4905"/>
            </a:avLst>
          </a:prstGeom>
          <a:solidFill>
            <a:srgbClr val="0052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srgbClr val="00527E"/>
              </a:solidFill>
              <a:effectLst/>
              <a:uLnTx/>
              <a:uFillTx/>
              <a:latin typeface="Century Schoolbook" panose="02040604050505020304" pitchFamily="18" charset="0"/>
              <a:ea typeface="+mn-ea"/>
              <a:cs typeface="+mn-cs"/>
            </a:endParaRPr>
          </a:p>
        </p:txBody>
      </p:sp>
      <p:sp>
        <p:nvSpPr>
          <p:cNvPr id="11" name="Téglalap 10"/>
          <p:cNvSpPr/>
          <p:nvPr/>
        </p:nvSpPr>
        <p:spPr>
          <a:xfrm>
            <a:off x="2844800" y="2128663"/>
            <a:ext cx="1866900" cy="45719"/>
          </a:xfrm>
          <a:prstGeom prst="rect">
            <a:avLst/>
          </a:prstGeom>
          <a:solidFill>
            <a:srgbClr val="F1F1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1800" b="0" i="0" u="none" strike="noStrike" kern="1200" cap="none" spc="0" normalizeH="0" baseline="0" noProof="0">
              <a:ln>
                <a:noFill/>
              </a:ln>
              <a:solidFill>
                <a:srgbClr val="464646"/>
              </a:solidFill>
              <a:effectLst/>
              <a:uLnTx/>
              <a:uFillTx/>
              <a:latin typeface="Century Schoolbook" panose="02040604050505020304"/>
              <a:ea typeface="+mn-ea"/>
              <a:cs typeface="+mn-cs"/>
            </a:endParaRPr>
          </a:p>
        </p:txBody>
      </p:sp>
      <p:pic>
        <p:nvPicPr>
          <p:cNvPr id="12" name="Kép 11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692" y="909233"/>
            <a:ext cx="3355289" cy="914631"/>
          </a:xfrm>
          <a:prstGeom prst="rect">
            <a:avLst/>
          </a:prstGeom>
        </p:spPr>
      </p:pic>
      <p:cxnSp>
        <p:nvCxnSpPr>
          <p:cNvPr id="16" name="Gerader Verbinder 31"/>
          <p:cNvCxnSpPr/>
          <p:nvPr/>
        </p:nvCxnSpPr>
        <p:spPr>
          <a:xfrm>
            <a:off x="529766" y="6232266"/>
            <a:ext cx="0" cy="1251471"/>
          </a:xfrm>
          <a:prstGeom prst="line">
            <a:avLst/>
          </a:prstGeom>
          <a:ln>
            <a:solidFill>
              <a:schemeClr val="tx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feld 38"/>
          <p:cNvSpPr txBox="1"/>
          <p:nvPr/>
        </p:nvSpPr>
        <p:spPr>
          <a:xfrm rot="16200000">
            <a:off x="-136337" y="6542891"/>
            <a:ext cx="1963151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9D543A7-9576-4A17-82F2-2DCEBD708A13}" type="slidenum">
              <a:rPr kumimoji="0" lang="de-DE" sz="3500" b="0" i="0" u="none" strike="noStrike" kern="1200" cap="none" spc="0" normalizeH="0" baseline="0" noProof="0" smtClean="0">
                <a:ln>
                  <a:noFill/>
                </a:ln>
                <a:solidFill>
                  <a:srgbClr val="E7E6E6">
                    <a:lumMod val="75000"/>
                  </a:srgbClr>
                </a:solidFill>
                <a:effectLst/>
                <a:uLnTx/>
                <a:uFillTx/>
                <a:latin typeface="Century Schoolbook" panose="02040604050505020304" pitchFamily="18" charset="0"/>
                <a:ea typeface="+mn-ea"/>
                <a:cs typeface="Calibri Light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de-DE" sz="3500" b="1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75000"/>
                </a:srgbClr>
              </a:solidFill>
              <a:effectLst/>
              <a:uLnTx/>
              <a:uFillTx/>
              <a:latin typeface="Century Schoolbook" panose="02040604050505020304" pitchFamily="18" charset="0"/>
              <a:ea typeface="+mn-ea"/>
              <a:cs typeface="+mn-cs"/>
            </a:endParaRPr>
          </a:p>
        </p:txBody>
      </p:sp>
      <p:pic>
        <p:nvPicPr>
          <p:cNvPr id="18" name="Kép 17"/>
          <p:cNvPicPr>
            <a:picLocks noChangeAspect="1"/>
          </p:cNvPicPr>
          <p:nvPr/>
        </p:nvPicPr>
        <p:blipFill rotWithShape="1"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7847" b="11673"/>
          <a:stretch/>
        </p:blipFill>
        <p:spPr>
          <a:xfrm>
            <a:off x="13851467" y="6334344"/>
            <a:ext cx="10532534" cy="7364723"/>
          </a:xfrm>
          <a:prstGeom prst="rect">
            <a:avLst/>
          </a:prstGeom>
        </p:spPr>
      </p:pic>
      <p:sp>
        <p:nvSpPr>
          <p:cNvPr id="19" name="Téglalap 18"/>
          <p:cNvSpPr/>
          <p:nvPr/>
        </p:nvSpPr>
        <p:spPr>
          <a:xfrm>
            <a:off x="24163867" y="9804400"/>
            <a:ext cx="220134" cy="3911600"/>
          </a:xfrm>
          <a:prstGeom prst="rect">
            <a:avLst/>
          </a:prstGeom>
          <a:solidFill>
            <a:srgbClr val="00527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1800" b="0" i="0" u="none" strike="noStrike" kern="1200" cap="none" spc="0" normalizeH="0" baseline="0" noProof="0">
              <a:ln>
                <a:noFill/>
              </a:ln>
              <a:solidFill>
                <a:srgbClr val="464646"/>
              </a:solidFill>
              <a:effectLst/>
              <a:uLnTx/>
              <a:uFillTx/>
              <a:latin typeface="Century Schoolbook" panose="02040604050505020304"/>
              <a:ea typeface="+mn-ea"/>
              <a:cs typeface="+mn-cs"/>
            </a:endParaRPr>
          </a:p>
        </p:txBody>
      </p:sp>
      <p:sp>
        <p:nvSpPr>
          <p:cNvPr id="20" name="Téglalap 19"/>
          <p:cNvSpPr/>
          <p:nvPr/>
        </p:nvSpPr>
        <p:spPr>
          <a:xfrm>
            <a:off x="2929465" y="2049078"/>
            <a:ext cx="1866900" cy="45719"/>
          </a:xfrm>
          <a:prstGeom prst="rect">
            <a:avLst/>
          </a:prstGeom>
          <a:solidFill>
            <a:srgbClr val="0052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1800" b="0" i="0" u="none" strike="noStrike" kern="1200" cap="none" spc="0" normalizeH="0" baseline="0" noProof="0">
              <a:ln>
                <a:noFill/>
              </a:ln>
              <a:solidFill>
                <a:srgbClr val="464646"/>
              </a:solidFill>
              <a:effectLst/>
              <a:uLnTx/>
              <a:uFillTx/>
              <a:latin typeface="Century Schoolbook" panose="02040604050505020304"/>
              <a:ea typeface="+mn-ea"/>
              <a:cs typeface="+mn-cs"/>
            </a:endParaRPr>
          </a:p>
        </p:txBody>
      </p:sp>
      <p:graphicFrame>
        <p:nvGraphicFramePr>
          <p:cNvPr id="13" name="Diagram 12"/>
          <p:cNvGraphicFramePr/>
          <p:nvPr>
            <p:extLst>
              <p:ext uri="{D42A27DB-BD31-4B8C-83A1-F6EECF244321}">
                <p14:modId xmlns:p14="http://schemas.microsoft.com/office/powerpoint/2010/main" val="3987201305"/>
              </p:ext>
            </p:extLst>
          </p:nvPr>
        </p:nvGraphicFramePr>
        <p:xfrm>
          <a:off x="4062941" y="1440744"/>
          <a:ext cx="16251767" cy="108345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extLst>
      <p:ext uri="{BB962C8B-B14F-4D97-AF65-F5344CB8AC3E}">
        <p14:creationId xmlns:p14="http://schemas.microsoft.com/office/powerpoint/2010/main" val="159366092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14" grpId="0" animBg="1"/>
      <p:bldP spid="15" grpId="0" animBg="1"/>
      <p:bldP spid="1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feld 24"/>
          <p:cNvSpPr txBox="1"/>
          <p:nvPr/>
        </p:nvSpPr>
        <p:spPr>
          <a:xfrm>
            <a:off x="2833896" y="2354802"/>
            <a:ext cx="14070171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5000" dirty="0">
                <a:solidFill>
                  <a:srgbClr val="00527E"/>
                </a:solidFill>
                <a:latin typeface="Century Schoolbook" panose="02040604050505020304" pitchFamily="18" charset="0"/>
              </a:rPr>
              <a:t>Szakképző intézmények / képzőhelyek Budapesten</a:t>
            </a:r>
            <a:endParaRPr lang="de-DE" sz="5000" dirty="0">
              <a:solidFill>
                <a:srgbClr val="00527E"/>
              </a:solidFill>
              <a:latin typeface="Century Schoolbook" panose="02040604050505020304" pitchFamily="18" charset="0"/>
            </a:endParaRPr>
          </a:p>
        </p:txBody>
      </p:sp>
      <p:sp>
        <p:nvSpPr>
          <p:cNvPr id="14" name="Halber Rahmen 13"/>
          <p:cNvSpPr/>
          <p:nvPr/>
        </p:nvSpPr>
        <p:spPr>
          <a:xfrm rot="5400000">
            <a:off x="22474016" y="982522"/>
            <a:ext cx="894835" cy="894835"/>
          </a:xfrm>
          <a:prstGeom prst="halfFrame">
            <a:avLst>
              <a:gd name="adj1" fmla="val 5428"/>
              <a:gd name="adj2" fmla="val 4905"/>
            </a:avLst>
          </a:prstGeom>
          <a:solidFill>
            <a:srgbClr val="0052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>
              <a:solidFill>
                <a:schemeClr val="tx1"/>
              </a:solidFill>
              <a:latin typeface="Century Schoolbook" panose="02040604050505020304" pitchFamily="18" charset="0"/>
            </a:endParaRPr>
          </a:p>
        </p:txBody>
      </p:sp>
      <p:sp>
        <p:nvSpPr>
          <p:cNvPr id="15" name="Halber Rahmen 14"/>
          <p:cNvSpPr/>
          <p:nvPr/>
        </p:nvSpPr>
        <p:spPr>
          <a:xfrm rot="16200000">
            <a:off x="635837" y="12119471"/>
            <a:ext cx="894835" cy="894835"/>
          </a:xfrm>
          <a:prstGeom prst="halfFrame">
            <a:avLst>
              <a:gd name="adj1" fmla="val 5428"/>
              <a:gd name="adj2" fmla="val 4905"/>
            </a:avLst>
          </a:prstGeom>
          <a:solidFill>
            <a:srgbClr val="0052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>
              <a:solidFill>
                <a:schemeClr val="tx1"/>
              </a:solidFill>
              <a:latin typeface="Century Schoolbook" panose="02040604050505020304" pitchFamily="18" charset="0"/>
            </a:endParaRPr>
          </a:p>
        </p:txBody>
      </p:sp>
      <p:sp>
        <p:nvSpPr>
          <p:cNvPr id="24" name="Textfeld 23"/>
          <p:cNvSpPr txBox="1"/>
          <p:nvPr/>
        </p:nvSpPr>
        <p:spPr>
          <a:xfrm>
            <a:off x="2524539" y="4847271"/>
            <a:ext cx="1767084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hu-HU" sz="3200" dirty="0">
                <a:solidFill>
                  <a:srgbClr val="00527E"/>
                </a:solidFill>
                <a:latin typeface="+mj-lt"/>
                <a:ea typeface="Cambria" panose="02040503050406030204" pitchFamily="18" charset="0"/>
              </a:rPr>
              <a:t>Szakképző intézmények száma:												89 db (57 db SZC)</a:t>
            </a:r>
          </a:p>
          <a:p>
            <a:pPr lvl="0"/>
            <a:r>
              <a:rPr lang="hu-HU" sz="3200" dirty="0">
                <a:solidFill>
                  <a:srgbClr val="00527E"/>
                </a:solidFill>
                <a:latin typeface="+mj-lt"/>
                <a:ea typeface="Cambria" panose="02040503050406030204" pitchFamily="18" charset="0"/>
              </a:rPr>
              <a:t>Ebből Turizmus-vendéglátás ágazatot oktató intézmény:	24 db (14 db SZC) </a:t>
            </a:r>
          </a:p>
          <a:p>
            <a:pPr marL="342900" lvl="0" indent="-342900">
              <a:buFontTx/>
              <a:buChar char="-"/>
            </a:pPr>
            <a:endParaRPr lang="hu-HU" sz="2000" dirty="0">
              <a:solidFill>
                <a:srgbClr val="00527E"/>
              </a:solidFill>
              <a:latin typeface="+mj-lt"/>
              <a:ea typeface="Cambria" panose="02040503050406030204" pitchFamily="18" charset="0"/>
            </a:endParaRPr>
          </a:p>
        </p:txBody>
      </p:sp>
      <p:pic>
        <p:nvPicPr>
          <p:cNvPr id="11" name="Kép 10"/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7847" b="11673"/>
          <a:stretch/>
        </p:blipFill>
        <p:spPr>
          <a:xfrm>
            <a:off x="13851467" y="6334344"/>
            <a:ext cx="10532534" cy="7364723"/>
          </a:xfrm>
          <a:prstGeom prst="rect">
            <a:avLst/>
          </a:prstGeom>
        </p:spPr>
      </p:pic>
      <p:sp>
        <p:nvSpPr>
          <p:cNvPr id="12" name="Téglalap 11"/>
          <p:cNvSpPr/>
          <p:nvPr/>
        </p:nvSpPr>
        <p:spPr>
          <a:xfrm>
            <a:off x="24163867" y="9804400"/>
            <a:ext cx="220134" cy="3911600"/>
          </a:xfrm>
          <a:prstGeom prst="rect">
            <a:avLst/>
          </a:prstGeom>
          <a:solidFill>
            <a:srgbClr val="00527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pic>
        <p:nvPicPr>
          <p:cNvPr id="16" name="Kép 15"/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692" y="909233"/>
            <a:ext cx="3355289" cy="914631"/>
          </a:xfrm>
          <a:prstGeom prst="rect">
            <a:avLst/>
          </a:prstGeom>
        </p:spPr>
      </p:pic>
      <p:cxnSp>
        <p:nvCxnSpPr>
          <p:cNvPr id="17" name="Gerader Verbinder 31"/>
          <p:cNvCxnSpPr/>
          <p:nvPr/>
        </p:nvCxnSpPr>
        <p:spPr>
          <a:xfrm>
            <a:off x="529766" y="6232266"/>
            <a:ext cx="0" cy="1251471"/>
          </a:xfrm>
          <a:prstGeom prst="line">
            <a:avLst/>
          </a:prstGeom>
          <a:ln>
            <a:solidFill>
              <a:schemeClr val="tx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feld 38"/>
          <p:cNvSpPr txBox="1"/>
          <p:nvPr/>
        </p:nvSpPr>
        <p:spPr>
          <a:xfrm rot="16200000">
            <a:off x="-136337" y="6542891"/>
            <a:ext cx="1963151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69D543A7-9576-4A17-82F2-2DCEBD708A13}" type="slidenum">
              <a:rPr lang="de-DE" sz="3500" smtClean="0">
                <a:solidFill>
                  <a:schemeClr val="bg2">
                    <a:lumMod val="75000"/>
                  </a:schemeClr>
                </a:solidFill>
                <a:latin typeface="Century Schoolbook" panose="02040604050505020304" pitchFamily="18" charset="0"/>
                <a:cs typeface="Calibri Light"/>
              </a:rPr>
              <a:t>4</a:t>
            </a:fld>
            <a:endParaRPr lang="de-DE" sz="3500" b="1" dirty="0">
              <a:solidFill>
                <a:schemeClr val="bg2">
                  <a:lumMod val="75000"/>
                </a:schemeClr>
              </a:solidFill>
              <a:latin typeface="Century Schoolbook" panose="02040604050505020304" pitchFamily="18" charset="0"/>
            </a:endParaRPr>
          </a:p>
        </p:txBody>
      </p:sp>
      <p:sp>
        <p:nvSpPr>
          <p:cNvPr id="19" name="Téglalap 18"/>
          <p:cNvSpPr/>
          <p:nvPr/>
        </p:nvSpPr>
        <p:spPr>
          <a:xfrm>
            <a:off x="2929465" y="2049078"/>
            <a:ext cx="1866900" cy="45719"/>
          </a:xfrm>
          <a:prstGeom prst="rect">
            <a:avLst/>
          </a:prstGeom>
          <a:solidFill>
            <a:srgbClr val="0052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0" name="Textfeld 23"/>
          <p:cNvSpPr txBox="1"/>
          <p:nvPr/>
        </p:nvSpPr>
        <p:spPr>
          <a:xfrm>
            <a:off x="2524539" y="6903631"/>
            <a:ext cx="1767084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hu-HU" sz="3200" dirty="0">
                <a:solidFill>
                  <a:srgbClr val="00527E"/>
                </a:solidFill>
                <a:latin typeface="+mj-lt"/>
                <a:ea typeface="Cambria" panose="02040503050406030204" pitchFamily="18" charset="0"/>
              </a:rPr>
              <a:t>Duális képzést folytató cégek száma:									1026 db</a:t>
            </a:r>
          </a:p>
          <a:p>
            <a:pPr lvl="0"/>
            <a:r>
              <a:rPr lang="hu-HU" sz="3200" dirty="0">
                <a:solidFill>
                  <a:srgbClr val="00527E"/>
                </a:solidFill>
                <a:latin typeface="+mj-lt"/>
                <a:ea typeface="Cambria" panose="02040503050406030204" pitchFamily="18" charset="0"/>
              </a:rPr>
              <a:t>Ebből </a:t>
            </a:r>
            <a:r>
              <a:rPr lang="hu-HU" sz="3200" dirty="0">
                <a:solidFill>
                  <a:srgbClr val="00527E"/>
                </a:solidFill>
                <a:ea typeface="Cambria" panose="02040503050406030204" pitchFamily="18" charset="0"/>
              </a:rPr>
              <a:t>Turizmus-vendéglátás ágazatot oktató cég:				  283 db</a:t>
            </a:r>
          </a:p>
          <a:p>
            <a:pPr lvl="0"/>
            <a:endParaRPr lang="hu-HU" sz="3200" dirty="0">
              <a:solidFill>
                <a:srgbClr val="00527E"/>
              </a:solidFill>
              <a:latin typeface="+mj-lt"/>
              <a:ea typeface="Cambria" panose="02040503050406030204" pitchFamily="18" charset="0"/>
            </a:endParaRPr>
          </a:p>
          <a:p>
            <a:pPr lvl="0"/>
            <a:r>
              <a:rPr lang="hu-HU" sz="3200" dirty="0">
                <a:solidFill>
                  <a:srgbClr val="00527E"/>
                </a:solidFill>
                <a:latin typeface="+mj-lt"/>
                <a:ea typeface="Cambria" panose="02040503050406030204" pitchFamily="18" charset="0"/>
              </a:rPr>
              <a:t>Duális képzőhelyek száma:													1500 db </a:t>
            </a:r>
          </a:p>
          <a:p>
            <a:r>
              <a:rPr lang="hu-HU" sz="3200" dirty="0">
                <a:solidFill>
                  <a:srgbClr val="00527E"/>
                </a:solidFill>
                <a:ea typeface="Cambria" panose="02040503050406030204" pitchFamily="18" charset="0"/>
              </a:rPr>
              <a:t>Ebből Turizmus-vendéglátás ágazatot oktató képzőhely:	  361 db</a:t>
            </a:r>
          </a:p>
          <a:p>
            <a:endParaRPr lang="hu-HU" sz="2000" dirty="0">
              <a:solidFill>
                <a:srgbClr val="00527E"/>
              </a:solidFill>
              <a:latin typeface="+mj-lt"/>
              <a:ea typeface="Cambria" panose="02040503050406030204" pitchFamily="18" charset="0"/>
            </a:endParaRPr>
          </a:p>
          <a:p>
            <a:pPr marL="342900" lvl="0" indent="-342900">
              <a:buFontTx/>
              <a:buChar char="-"/>
            </a:pPr>
            <a:endParaRPr lang="hu-HU" sz="2000" dirty="0">
              <a:solidFill>
                <a:srgbClr val="00527E"/>
              </a:solidFill>
              <a:latin typeface="+mj-lt"/>
              <a:ea typeface="Cambria" panose="02040503050406030204" pitchFamily="18" charset="0"/>
            </a:endParaRPr>
          </a:p>
        </p:txBody>
      </p:sp>
      <p:sp>
        <p:nvSpPr>
          <p:cNvPr id="21" name="Textfeld 23"/>
          <p:cNvSpPr txBox="1"/>
          <p:nvPr/>
        </p:nvSpPr>
        <p:spPr>
          <a:xfrm>
            <a:off x="2524539" y="10375205"/>
            <a:ext cx="1767084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hu-HU" sz="3200" dirty="0">
                <a:solidFill>
                  <a:srgbClr val="00527E"/>
                </a:solidFill>
                <a:latin typeface="+mj-lt"/>
                <a:ea typeface="Cambria" panose="02040503050406030204" pitchFamily="18" charset="0"/>
              </a:rPr>
              <a:t>Ágazati Képzőközpontok száma:											    11 db</a:t>
            </a:r>
          </a:p>
          <a:p>
            <a:pPr lvl="0"/>
            <a:r>
              <a:rPr lang="hu-HU" sz="3200" dirty="0">
                <a:solidFill>
                  <a:srgbClr val="00527E"/>
                </a:solidFill>
                <a:latin typeface="+mj-lt"/>
                <a:ea typeface="Cambria" panose="02040503050406030204" pitchFamily="18" charset="0"/>
              </a:rPr>
              <a:t>Ebből Turizmus-vendéglátás ágazatot oktató ÁKK:				      3 db</a:t>
            </a:r>
          </a:p>
          <a:p>
            <a:pPr marL="342900" lvl="0" indent="-342900">
              <a:buFontTx/>
              <a:buChar char="-"/>
            </a:pPr>
            <a:endParaRPr lang="hu-HU" sz="2000" dirty="0">
              <a:solidFill>
                <a:srgbClr val="00527E"/>
              </a:solidFill>
              <a:latin typeface="+mj-lt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637111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24" grpId="0"/>
      <p:bldP spid="18" grpId="0"/>
      <p:bldP spid="20" grpId="0"/>
      <p:bldP spid="2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feld 24"/>
          <p:cNvSpPr txBox="1"/>
          <p:nvPr/>
        </p:nvSpPr>
        <p:spPr>
          <a:xfrm>
            <a:off x="2833896" y="2354802"/>
            <a:ext cx="1513605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5000" dirty="0">
                <a:solidFill>
                  <a:srgbClr val="00527E"/>
                </a:solidFill>
                <a:latin typeface="Century Schoolbook" panose="02040604050505020304" pitchFamily="18" charset="0"/>
              </a:rPr>
              <a:t>Turizmus-vendéglátás ágazat szakirányú oktatás</a:t>
            </a:r>
            <a:endParaRPr lang="de-DE" sz="5000" dirty="0">
              <a:solidFill>
                <a:srgbClr val="00527E"/>
              </a:solidFill>
              <a:latin typeface="Century Schoolbook" panose="02040604050505020304" pitchFamily="18" charset="0"/>
            </a:endParaRPr>
          </a:p>
        </p:txBody>
      </p:sp>
      <p:sp>
        <p:nvSpPr>
          <p:cNvPr id="14" name="Halber Rahmen 13"/>
          <p:cNvSpPr/>
          <p:nvPr/>
        </p:nvSpPr>
        <p:spPr>
          <a:xfrm rot="5400000">
            <a:off x="22474016" y="982522"/>
            <a:ext cx="894835" cy="894835"/>
          </a:xfrm>
          <a:prstGeom prst="halfFrame">
            <a:avLst>
              <a:gd name="adj1" fmla="val 5428"/>
              <a:gd name="adj2" fmla="val 4905"/>
            </a:avLst>
          </a:prstGeom>
          <a:solidFill>
            <a:srgbClr val="0052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>
              <a:solidFill>
                <a:schemeClr val="tx1"/>
              </a:solidFill>
              <a:latin typeface="Century Schoolbook" panose="02040604050505020304" pitchFamily="18" charset="0"/>
            </a:endParaRPr>
          </a:p>
        </p:txBody>
      </p:sp>
      <p:sp>
        <p:nvSpPr>
          <p:cNvPr id="15" name="Halber Rahmen 14"/>
          <p:cNvSpPr/>
          <p:nvPr/>
        </p:nvSpPr>
        <p:spPr>
          <a:xfrm rot="16200000">
            <a:off x="635837" y="12119471"/>
            <a:ext cx="894835" cy="894835"/>
          </a:xfrm>
          <a:prstGeom prst="halfFrame">
            <a:avLst>
              <a:gd name="adj1" fmla="val 5428"/>
              <a:gd name="adj2" fmla="val 4905"/>
            </a:avLst>
          </a:prstGeom>
          <a:solidFill>
            <a:srgbClr val="0052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>
              <a:solidFill>
                <a:schemeClr val="tx1"/>
              </a:solidFill>
              <a:latin typeface="Century Schoolbook" panose="02040604050505020304" pitchFamily="18" charset="0"/>
            </a:endParaRPr>
          </a:p>
        </p:txBody>
      </p:sp>
      <p:sp>
        <p:nvSpPr>
          <p:cNvPr id="24" name="Textfeld 23"/>
          <p:cNvSpPr txBox="1"/>
          <p:nvPr/>
        </p:nvSpPr>
        <p:spPr>
          <a:xfrm>
            <a:off x="2137408" y="4354829"/>
            <a:ext cx="17805120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endParaRPr lang="hu-HU" sz="3200" dirty="0">
              <a:solidFill>
                <a:srgbClr val="00527E"/>
              </a:solidFill>
              <a:latin typeface="+mj-lt"/>
              <a:ea typeface="Cambria" panose="02040503050406030204" pitchFamily="18" charset="0"/>
            </a:endParaRPr>
          </a:p>
          <a:p>
            <a:pPr lvl="0"/>
            <a:endParaRPr lang="hu-HU" sz="3200" dirty="0">
              <a:solidFill>
                <a:srgbClr val="00527E"/>
              </a:solidFill>
              <a:latin typeface="+mj-lt"/>
              <a:ea typeface="Cambria" panose="02040503050406030204" pitchFamily="18" charset="0"/>
            </a:endParaRPr>
          </a:p>
          <a:p>
            <a:pPr marL="457200" lvl="0" indent="-457200">
              <a:buFont typeface="Arial" panose="020B0604020202020204" pitchFamily="34" charset="0"/>
              <a:buChar char="•"/>
            </a:pPr>
            <a:endParaRPr lang="hu-HU" sz="3200" dirty="0">
              <a:solidFill>
                <a:srgbClr val="00527E"/>
              </a:solidFill>
              <a:latin typeface="+mj-lt"/>
              <a:ea typeface="Cambria" panose="02040503050406030204" pitchFamily="18" charset="0"/>
            </a:endParaRPr>
          </a:p>
          <a:p>
            <a:pPr marL="342900" lvl="0" indent="-342900">
              <a:buFontTx/>
              <a:buChar char="-"/>
            </a:pPr>
            <a:endParaRPr lang="hu-HU" sz="2000" dirty="0">
              <a:solidFill>
                <a:srgbClr val="00527E"/>
              </a:solidFill>
              <a:latin typeface="+mj-lt"/>
              <a:ea typeface="Cambria" panose="02040503050406030204" pitchFamily="18" charset="0"/>
            </a:endParaRPr>
          </a:p>
        </p:txBody>
      </p:sp>
      <p:sp>
        <p:nvSpPr>
          <p:cNvPr id="12" name="Téglalap 11"/>
          <p:cNvSpPr/>
          <p:nvPr/>
        </p:nvSpPr>
        <p:spPr>
          <a:xfrm>
            <a:off x="24163867" y="9804400"/>
            <a:ext cx="220134" cy="3911600"/>
          </a:xfrm>
          <a:prstGeom prst="rect">
            <a:avLst/>
          </a:prstGeom>
          <a:solidFill>
            <a:srgbClr val="00527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pic>
        <p:nvPicPr>
          <p:cNvPr id="16" name="Kép 15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692" y="909233"/>
            <a:ext cx="3355289" cy="914631"/>
          </a:xfrm>
          <a:prstGeom prst="rect">
            <a:avLst/>
          </a:prstGeom>
        </p:spPr>
      </p:pic>
      <p:cxnSp>
        <p:nvCxnSpPr>
          <p:cNvPr id="17" name="Gerader Verbinder 31"/>
          <p:cNvCxnSpPr/>
          <p:nvPr/>
        </p:nvCxnSpPr>
        <p:spPr>
          <a:xfrm>
            <a:off x="529766" y="6232266"/>
            <a:ext cx="0" cy="1251471"/>
          </a:xfrm>
          <a:prstGeom prst="line">
            <a:avLst/>
          </a:prstGeom>
          <a:ln>
            <a:solidFill>
              <a:schemeClr val="tx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feld 38"/>
          <p:cNvSpPr txBox="1"/>
          <p:nvPr/>
        </p:nvSpPr>
        <p:spPr>
          <a:xfrm rot="16200000">
            <a:off x="-136337" y="6542891"/>
            <a:ext cx="1963151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69D543A7-9576-4A17-82F2-2DCEBD708A13}" type="slidenum">
              <a:rPr lang="de-DE" sz="3500" smtClean="0">
                <a:solidFill>
                  <a:schemeClr val="bg2">
                    <a:lumMod val="75000"/>
                  </a:schemeClr>
                </a:solidFill>
                <a:latin typeface="Century Schoolbook" panose="02040604050505020304" pitchFamily="18" charset="0"/>
                <a:cs typeface="Calibri Light"/>
              </a:rPr>
              <a:t>5</a:t>
            </a:fld>
            <a:endParaRPr lang="de-DE" sz="3500" b="1" dirty="0">
              <a:solidFill>
                <a:schemeClr val="bg2">
                  <a:lumMod val="75000"/>
                </a:schemeClr>
              </a:solidFill>
              <a:latin typeface="Century Schoolbook" panose="02040604050505020304" pitchFamily="18" charset="0"/>
            </a:endParaRPr>
          </a:p>
        </p:txBody>
      </p:sp>
      <p:sp>
        <p:nvSpPr>
          <p:cNvPr id="19" name="Téglalap 18"/>
          <p:cNvSpPr/>
          <p:nvPr/>
        </p:nvSpPr>
        <p:spPr>
          <a:xfrm>
            <a:off x="2929465" y="2049078"/>
            <a:ext cx="1866900" cy="45719"/>
          </a:xfrm>
          <a:prstGeom prst="rect">
            <a:avLst/>
          </a:prstGeom>
          <a:solidFill>
            <a:srgbClr val="0052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pic>
        <p:nvPicPr>
          <p:cNvPr id="20" name="Kép 19"/>
          <p:cNvPicPr>
            <a:picLocks noChangeAspect="1"/>
          </p:cNvPicPr>
          <p:nvPr/>
        </p:nvPicPr>
        <p:blipFill rotWithShape="1"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7847" b="11673"/>
          <a:stretch/>
        </p:blipFill>
        <p:spPr>
          <a:xfrm>
            <a:off x="13851467" y="6334344"/>
            <a:ext cx="10532534" cy="7364723"/>
          </a:xfrm>
          <a:prstGeom prst="rect">
            <a:avLst/>
          </a:prstGeom>
        </p:spPr>
      </p:pic>
      <p:pic>
        <p:nvPicPr>
          <p:cNvPr id="5" name="Kép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91738" y="4198712"/>
            <a:ext cx="20638388" cy="6774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654427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24" grpId="0"/>
      <p:bldP spid="1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feld 24"/>
          <p:cNvSpPr txBox="1"/>
          <p:nvPr/>
        </p:nvSpPr>
        <p:spPr>
          <a:xfrm>
            <a:off x="2705105" y="2354802"/>
            <a:ext cx="14070171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5000" b="0" i="0" u="none" strike="noStrike" kern="1200" cap="none" spc="0" normalizeH="0" baseline="0" noProof="0" dirty="0">
                <a:ln>
                  <a:noFill/>
                </a:ln>
                <a:solidFill>
                  <a:srgbClr val="00527E"/>
                </a:solidFill>
                <a:effectLst/>
                <a:uLnTx/>
                <a:uFillTx/>
                <a:latin typeface="Century Schoolbook" panose="02040604050505020304" pitchFamily="18" charset="0"/>
                <a:ea typeface="+mn-ea"/>
                <a:cs typeface="+mn-cs"/>
              </a:rPr>
              <a:t>BKIK kutatás a szakképzésben tanulók körében</a:t>
            </a:r>
            <a:endParaRPr kumimoji="0" lang="de-DE" sz="5000" b="0" i="0" u="none" strike="noStrike" kern="1200" cap="none" spc="0" normalizeH="0" baseline="0" noProof="0" dirty="0">
              <a:ln>
                <a:noFill/>
              </a:ln>
              <a:solidFill>
                <a:srgbClr val="00527E"/>
              </a:solidFill>
              <a:effectLst/>
              <a:uLnTx/>
              <a:uFillTx/>
              <a:latin typeface="Century Schoolbook" panose="02040604050505020304" pitchFamily="18" charset="0"/>
              <a:ea typeface="+mn-ea"/>
              <a:cs typeface="+mn-cs"/>
            </a:endParaRPr>
          </a:p>
        </p:txBody>
      </p:sp>
      <p:sp>
        <p:nvSpPr>
          <p:cNvPr id="14" name="Halber Rahmen 13"/>
          <p:cNvSpPr/>
          <p:nvPr/>
        </p:nvSpPr>
        <p:spPr>
          <a:xfrm rot="5400000">
            <a:off x="22524816" y="895551"/>
            <a:ext cx="894835" cy="894835"/>
          </a:xfrm>
          <a:prstGeom prst="halfFrame">
            <a:avLst>
              <a:gd name="adj1" fmla="val 5428"/>
              <a:gd name="adj2" fmla="val 4905"/>
            </a:avLst>
          </a:prstGeom>
          <a:solidFill>
            <a:srgbClr val="0052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srgbClr val="F0F0F0"/>
              </a:solidFill>
              <a:effectLst/>
              <a:uLnTx/>
              <a:uFillTx/>
              <a:latin typeface="Century Schoolbook" panose="02040604050505020304" pitchFamily="18" charset="0"/>
              <a:ea typeface="+mn-ea"/>
              <a:cs typeface="+mn-cs"/>
            </a:endParaRPr>
          </a:p>
        </p:txBody>
      </p:sp>
      <p:sp>
        <p:nvSpPr>
          <p:cNvPr id="15" name="Halber Rahmen 14"/>
          <p:cNvSpPr/>
          <p:nvPr/>
        </p:nvSpPr>
        <p:spPr>
          <a:xfrm rot="16200000">
            <a:off x="529287" y="12194316"/>
            <a:ext cx="894835" cy="894835"/>
          </a:xfrm>
          <a:prstGeom prst="halfFrame">
            <a:avLst>
              <a:gd name="adj1" fmla="val 5428"/>
              <a:gd name="adj2" fmla="val 4905"/>
            </a:avLst>
          </a:prstGeom>
          <a:solidFill>
            <a:srgbClr val="0052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srgbClr val="00527E"/>
              </a:solidFill>
              <a:effectLst/>
              <a:uLnTx/>
              <a:uFillTx/>
              <a:latin typeface="Century Schoolbook" panose="02040604050505020304" pitchFamily="18" charset="0"/>
              <a:ea typeface="+mn-ea"/>
              <a:cs typeface="+mn-cs"/>
            </a:endParaRPr>
          </a:p>
        </p:txBody>
      </p:sp>
      <p:sp>
        <p:nvSpPr>
          <p:cNvPr id="11" name="Téglalap 10"/>
          <p:cNvSpPr/>
          <p:nvPr/>
        </p:nvSpPr>
        <p:spPr>
          <a:xfrm>
            <a:off x="2844800" y="2128663"/>
            <a:ext cx="1866900" cy="45719"/>
          </a:xfrm>
          <a:prstGeom prst="rect">
            <a:avLst/>
          </a:prstGeom>
          <a:solidFill>
            <a:srgbClr val="F1F1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1800" b="0" i="0" u="none" strike="noStrike" kern="1200" cap="none" spc="0" normalizeH="0" baseline="0" noProof="0">
              <a:ln>
                <a:noFill/>
              </a:ln>
              <a:solidFill>
                <a:srgbClr val="464646"/>
              </a:solidFill>
              <a:effectLst/>
              <a:uLnTx/>
              <a:uFillTx/>
              <a:latin typeface="Century Schoolbook" panose="02040604050505020304"/>
              <a:ea typeface="+mn-ea"/>
              <a:cs typeface="+mn-cs"/>
            </a:endParaRPr>
          </a:p>
        </p:txBody>
      </p:sp>
      <p:pic>
        <p:nvPicPr>
          <p:cNvPr id="12" name="Kép 11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692" y="909233"/>
            <a:ext cx="3355289" cy="914631"/>
          </a:xfrm>
          <a:prstGeom prst="rect">
            <a:avLst/>
          </a:prstGeom>
        </p:spPr>
      </p:pic>
      <p:cxnSp>
        <p:nvCxnSpPr>
          <p:cNvPr id="16" name="Gerader Verbinder 31"/>
          <p:cNvCxnSpPr/>
          <p:nvPr/>
        </p:nvCxnSpPr>
        <p:spPr>
          <a:xfrm>
            <a:off x="529766" y="6232266"/>
            <a:ext cx="0" cy="1251471"/>
          </a:xfrm>
          <a:prstGeom prst="line">
            <a:avLst/>
          </a:prstGeom>
          <a:ln>
            <a:solidFill>
              <a:schemeClr val="tx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feld 38"/>
          <p:cNvSpPr txBox="1"/>
          <p:nvPr/>
        </p:nvSpPr>
        <p:spPr>
          <a:xfrm rot="16200000">
            <a:off x="-136337" y="6542891"/>
            <a:ext cx="1963151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9D543A7-9576-4A17-82F2-2DCEBD708A13}" type="slidenum">
              <a:rPr kumimoji="0" lang="de-DE" sz="3500" b="0" i="0" u="none" strike="noStrike" kern="1200" cap="none" spc="0" normalizeH="0" baseline="0" noProof="0" smtClean="0">
                <a:ln>
                  <a:noFill/>
                </a:ln>
                <a:solidFill>
                  <a:srgbClr val="E7E6E6">
                    <a:lumMod val="75000"/>
                  </a:srgbClr>
                </a:solidFill>
                <a:effectLst/>
                <a:uLnTx/>
                <a:uFillTx/>
                <a:latin typeface="Century Schoolbook" panose="02040604050505020304" pitchFamily="18" charset="0"/>
                <a:ea typeface="+mn-ea"/>
                <a:cs typeface="Calibri Light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de-DE" sz="3500" b="1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75000"/>
                </a:srgbClr>
              </a:solidFill>
              <a:effectLst/>
              <a:uLnTx/>
              <a:uFillTx/>
              <a:latin typeface="Century Schoolbook" panose="02040604050505020304" pitchFamily="18" charset="0"/>
              <a:ea typeface="+mn-ea"/>
              <a:cs typeface="+mn-cs"/>
            </a:endParaRPr>
          </a:p>
        </p:txBody>
      </p:sp>
      <p:pic>
        <p:nvPicPr>
          <p:cNvPr id="18" name="Kép 17"/>
          <p:cNvPicPr>
            <a:picLocks noChangeAspect="1"/>
          </p:cNvPicPr>
          <p:nvPr/>
        </p:nvPicPr>
        <p:blipFill rotWithShape="1"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7847" b="11673"/>
          <a:stretch/>
        </p:blipFill>
        <p:spPr>
          <a:xfrm>
            <a:off x="13851467" y="6334344"/>
            <a:ext cx="10532534" cy="7364723"/>
          </a:xfrm>
          <a:prstGeom prst="rect">
            <a:avLst/>
          </a:prstGeom>
        </p:spPr>
      </p:pic>
      <p:sp>
        <p:nvSpPr>
          <p:cNvPr id="19" name="Téglalap 18"/>
          <p:cNvSpPr/>
          <p:nvPr/>
        </p:nvSpPr>
        <p:spPr>
          <a:xfrm>
            <a:off x="24163867" y="9804400"/>
            <a:ext cx="220134" cy="3911600"/>
          </a:xfrm>
          <a:prstGeom prst="rect">
            <a:avLst/>
          </a:prstGeom>
          <a:solidFill>
            <a:srgbClr val="00527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1800" b="0" i="0" u="none" strike="noStrike" kern="1200" cap="none" spc="0" normalizeH="0" baseline="0" noProof="0">
              <a:ln>
                <a:noFill/>
              </a:ln>
              <a:solidFill>
                <a:srgbClr val="464646"/>
              </a:solidFill>
              <a:effectLst/>
              <a:uLnTx/>
              <a:uFillTx/>
              <a:latin typeface="Century Schoolbook" panose="02040604050505020304"/>
              <a:ea typeface="+mn-ea"/>
              <a:cs typeface="+mn-cs"/>
            </a:endParaRPr>
          </a:p>
        </p:txBody>
      </p:sp>
      <p:sp>
        <p:nvSpPr>
          <p:cNvPr id="20" name="Téglalap 19"/>
          <p:cNvSpPr/>
          <p:nvPr/>
        </p:nvSpPr>
        <p:spPr>
          <a:xfrm>
            <a:off x="2929465" y="2049078"/>
            <a:ext cx="1866900" cy="45719"/>
          </a:xfrm>
          <a:prstGeom prst="rect">
            <a:avLst/>
          </a:prstGeom>
          <a:solidFill>
            <a:srgbClr val="0052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1800" b="0" i="0" u="none" strike="noStrike" kern="1200" cap="none" spc="0" normalizeH="0" baseline="0" noProof="0">
              <a:ln>
                <a:noFill/>
              </a:ln>
              <a:solidFill>
                <a:srgbClr val="464646"/>
              </a:solidFill>
              <a:effectLst/>
              <a:uLnTx/>
              <a:uFillTx/>
              <a:latin typeface="Century Schoolbook" panose="02040604050505020304"/>
              <a:ea typeface="+mn-ea"/>
              <a:cs typeface="+mn-cs"/>
            </a:endParaRPr>
          </a:p>
        </p:txBody>
      </p:sp>
      <p:sp>
        <p:nvSpPr>
          <p:cNvPr id="2" name="Téglalap 1"/>
          <p:cNvSpPr/>
          <p:nvPr/>
        </p:nvSpPr>
        <p:spPr>
          <a:xfrm>
            <a:off x="2929465" y="5703838"/>
            <a:ext cx="15353773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hu-HU" dirty="0">
                <a:latin typeface="Calibri" panose="020F0502020204030204" pitchFamily="34" charset="0"/>
                <a:ea typeface="Calibri" panose="020F0502020204030204" pitchFamily="34" charset="0"/>
              </a:rPr>
              <a:t>969 db nyilvántartásba vételi eljárást bonyolítottunk le, ezzel megdupláztuk a duális képzésbe bekapcsolódó budapesti vállalkozások számát</a:t>
            </a:r>
          </a:p>
          <a:p>
            <a:pPr marL="342900" lvl="0" indent="-342900"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hu-HU" dirty="0">
                <a:latin typeface="Calibri" panose="020F0502020204030204" pitchFamily="34" charset="0"/>
                <a:ea typeface="Calibri" panose="020F0502020204030204" pitchFamily="34" charset="0"/>
              </a:rPr>
              <a:t>147 szakmához kapcsolódóan 710 szakmai vizsgára delegáltunk vizsgafelügyelőt</a:t>
            </a:r>
          </a:p>
          <a:p>
            <a:pPr marL="342900" lvl="0" indent="-342900"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hu-HU" dirty="0">
                <a:latin typeface="Calibri" panose="020F0502020204030204" pitchFamily="34" charset="0"/>
                <a:ea typeface="Calibri" panose="020F0502020204030204" pitchFamily="34" charset="0"/>
              </a:rPr>
              <a:t>35 fő számára biztosítottunk támogatott formában mesterképzést és vizsgát</a:t>
            </a:r>
          </a:p>
          <a:p>
            <a:pPr marL="342900" lvl="0" indent="-342900"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hu-HU" dirty="0">
                <a:latin typeface="Calibri" panose="020F0502020204030204" pitchFamily="34" charset="0"/>
                <a:ea typeface="Calibri" panose="020F0502020204030204" pitchFamily="34" charset="0"/>
              </a:rPr>
              <a:t>149 fő számára biztosítottunk támogatott formában Kamarai Gyakorlati Oktatói képzést és vizsgát</a:t>
            </a:r>
          </a:p>
          <a:p>
            <a:pPr marL="342900" lvl="0" indent="-342900"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hu-HU" dirty="0">
                <a:latin typeface="Calibri" panose="020F0502020204030204" pitchFamily="34" charset="0"/>
                <a:ea typeface="Calibri" panose="020F0502020204030204" pitchFamily="34" charset="0"/>
              </a:rPr>
              <a:t>1437 fő tanuló számára szerveztük meg és bonyolítottuk le a Szakma Kiváló Tanulója Verseny (SZKTV/OSZTV) budapesti előválogatóját</a:t>
            </a:r>
          </a:p>
          <a:p>
            <a:pPr marL="342900" lvl="0" indent="-342900"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hu-HU" dirty="0">
                <a:latin typeface="Calibri" panose="020F0502020204030204" pitchFamily="34" charset="0"/>
                <a:ea typeface="Calibri" panose="020F0502020204030204" pitchFamily="34" charset="0"/>
              </a:rPr>
              <a:t>10170 fő jellemzően általános iskolás tanulót értünk el a 472 db eseményből álló pályaorientációs tevékenységünkkel</a:t>
            </a:r>
          </a:p>
        </p:txBody>
      </p:sp>
      <p:sp>
        <p:nvSpPr>
          <p:cNvPr id="21" name="Textfeld 23"/>
          <p:cNvSpPr txBox="1"/>
          <p:nvPr/>
        </p:nvSpPr>
        <p:spPr>
          <a:xfrm>
            <a:off x="3180152" y="6221827"/>
            <a:ext cx="1780512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hu-HU" sz="3200" b="1" dirty="0"/>
              <a:t> </a:t>
            </a:r>
            <a:r>
              <a:rPr lang="hu-HU" sz="3200" dirty="0">
                <a:solidFill>
                  <a:srgbClr val="00527E"/>
                </a:solidFill>
                <a:latin typeface="+mj-lt"/>
                <a:ea typeface="Cambria" panose="02040503050406030204" pitchFamily="18" charset="0"/>
              </a:rPr>
              <a:t>BKIK tavaly év végén egyedülálló módon, - kérdőíves kutatás keretében - 6243 szakképzésben részt vevő, 16 és 25 éves kor közötti, Budapesten tanuló diáktól kapott választ a duális oktatási tapasztalataikról, amely a kérdőíves kutatás célcsoportjának több mint 30%-a </a:t>
            </a:r>
          </a:p>
        </p:txBody>
      </p:sp>
      <p:pic>
        <p:nvPicPr>
          <p:cNvPr id="22" name="Kép 2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101048" y="9175984"/>
            <a:ext cx="4178116" cy="34170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585236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14" grpId="0" animBg="1"/>
      <p:bldP spid="15" grpId="0" animBg="1"/>
      <p:bldP spid="17" grpId="0"/>
      <p:bldP spid="2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feld 24"/>
          <p:cNvSpPr txBox="1"/>
          <p:nvPr/>
        </p:nvSpPr>
        <p:spPr>
          <a:xfrm>
            <a:off x="5849749" y="909233"/>
            <a:ext cx="14070171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5000" b="0" i="0" u="none" strike="noStrike" kern="1200" cap="none" spc="0" normalizeH="0" baseline="0" noProof="0" dirty="0">
                <a:ln>
                  <a:noFill/>
                </a:ln>
                <a:solidFill>
                  <a:srgbClr val="00527E"/>
                </a:solidFill>
                <a:effectLst/>
                <a:uLnTx/>
                <a:uFillTx/>
                <a:latin typeface="Century Schoolbook" panose="02040604050505020304" pitchFamily="18" charset="0"/>
                <a:ea typeface="+mn-ea"/>
                <a:cs typeface="+mn-cs"/>
              </a:rPr>
              <a:t>BKIK kutatás a szakképzésben tanulók körében</a:t>
            </a:r>
            <a:endParaRPr kumimoji="0" lang="de-DE" sz="5000" b="0" i="0" u="none" strike="noStrike" kern="1200" cap="none" spc="0" normalizeH="0" baseline="0" noProof="0" dirty="0">
              <a:ln>
                <a:noFill/>
              </a:ln>
              <a:solidFill>
                <a:srgbClr val="00527E"/>
              </a:solidFill>
              <a:effectLst/>
              <a:uLnTx/>
              <a:uFillTx/>
              <a:latin typeface="Century Schoolbook" panose="02040604050505020304" pitchFamily="18" charset="0"/>
              <a:ea typeface="+mn-ea"/>
              <a:cs typeface="+mn-cs"/>
            </a:endParaRPr>
          </a:p>
        </p:txBody>
      </p:sp>
      <p:sp>
        <p:nvSpPr>
          <p:cNvPr id="14" name="Halber Rahmen 13"/>
          <p:cNvSpPr/>
          <p:nvPr/>
        </p:nvSpPr>
        <p:spPr>
          <a:xfrm rot="5400000">
            <a:off x="22524816" y="895551"/>
            <a:ext cx="894835" cy="894835"/>
          </a:xfrm>
          <a:prstGeom prst="halfFrame">
            <a:avLst>
              <a:gd name="adj1" fmla="val 5428"/>
              <a:gd name="adj2" fmla="val 4905"/>
            </a:avLst>
          </a:prstGeom>
          <a:solidFill>
            <a:srgbClr val="0052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srgbClr val="F0F0F0"/>
              </a:solidFill>
              <a:effectLst/>
              <a:uLnTx/>
              <a:uFillTx/>
              <a:latin typeface="Century Schoolbook" panose="02040604050505020304" pitchFamily="18" charset="0"/>
              <a:ea typeface="+mn-ea"/>
              <a:cs typeface="+mn-cs"/>
            </a:endParaRPr>
          </a:p>
        </p:txBody>
      </p:sp>
      <p:sp>
        <p:nvSpPr>
          <p:cNvPr id="15" name="Halber Rahmen 14"/>
          <p:cNvSpPr/>
          <p:nvPr/>
        </p:nvSpPr>
        <p:spPr>
          <a:xfrm rot="16200000">
            <a:off x="529287" y="12194316"/>
            <a:ext cx="894835" cy="894835"/>
          </a:xfrm>
          <a:prstGeom prst="halfFrame">
            <a:avLst>
              <a:gd name="adj1" fmla="val 5428"/>
              <a:gd name="adj2" fmla="val 4905"/>
            </a:avLst>
          </a:prstGeom>
          <a:solidFill>
            <a:srgbClr val="0052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srgbClr val="00527E"/>
              </a:solidFill>
              <a:effectLst/>
              <a:uLnTx/>
              <a:uFillTx/>
              <a:latin typeface="Century Schoolbook" panose="02040604050505020304" pitchFamily="18" charset="0"/>
              <a:ea typeface="+mn-ea"/>
              <a:cs typeface="+mn-cs"/>
            </a:endParaRPr>
          </a:p>
        </p:txBody>
      </p:sp>
      <p:sp>
        <p:nvSpPr>
          <p:cNvPr id="11" name="Téglalap 10"/>
          <p:cNvSpPr/>
          <p:nvPr/>
        </p:nvSpPr>
        <p:spPr>
          <a:xfrm>
            <a:off x="2844800" y="2128663"/>
            <a:ext cx="1866900" cy="45719"/>
          </a:xfrm>
          <a:prstGeom prst="rect">
            <a:avLst/>
          </a:prstGeom>
          <a:solidFill>
            <a:srgbClr val="F1F1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1800" b="0" i="0" u="none" strike="noStrike" kern="1200" cap="none" spc="0" normalizeH="0" baseline="0" noProof="0">
              <a:ln>
                <a:noFill/>
              </a:ln>
              <a:solidFill>
                <a:srgbClr val="464646"/>
              </a:solidFill>
              <a:effectLst/>
              <a:uLnTx/>
              <a:uFillTx/>
              <a:latin typeface="Century Schoolbook" panose="02040604050505020304"/>
              <a:ea typeface="+mn-ea"/>
              <a:cs typeface="+mn-cs"/>
            </a:endParaRPr>
          </a:p>
        </p:txBody>
      </p:sp>
      <p:pic>
        <p:nvPicPr>
          <p:cNvPr id="12" name="Kép 11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692" y="909233"/>
            <a:ext cx="3355289" cy="914631"/>
          </a:xfrm>
          <a:prstGeom prst="rect">
            <a:avLst/>
          </a:prstGeom>
        </p:spPr>
      </p:pic>
      <p:cxnSp>
        <p:nvCxnSpPr>
          <p:cNvPr id="16" name="Gerader Verbinder 31"/>
          <p:cNvCxnSpPr/>
          <p:nvPr/>
        </p:nvCxnSpPr>
        <p:spPr>
          <a:xfrm>
            <a:off x="529766" y="6232266"/>
            <a:ext cx="0" cy="1251471"/>
          </a:xfrm>
          <a:prstGeom prst="line">
            <a:avLst/>
          </a:prstGeom>
          <a:ln>
            <a:solidFill>
              <a:schemeClr val="tx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feld 38"/>
          <p:cNvSpPr txBox="1"/>
          <p:nvPr/>
        </p:nvSpPr>
        <p:spPr>
          <a:xfrm rot="16200000">
            <a:off x="-136337" y="6542891"/>
            <a:ext cx="1963151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9D543A7-9576-4A17-82F2-2DCEBD708A13}" type="slidenum">
              <a:rPr kumimoji="0" lang="de-DE" sz="3500" b="0" i="0" u="none" strike="noStrike" kern="1200" cap="none" spc="0" normalizeH="0" baseline="0" noProof="0" smtClean="0">
                <a:ln>
                  <a:noFill/>
                </a:ln>
                <a:solidFill>
                  <a:srgbClr val="E7E6E6">
                    <a:lumMod val="75000"/>
                  </a:srgbClr>
                </a:solidFill>
                <a:effectLst/>
                <a:uLnTx/>
                <a:uFillTx/>
                <a:latin typeface="Century Schoolbook" panose="02040604050505020304" pitchFamily="18" charset="0"/>
                <a:ea typeface="+mn-ea"/>
                <a:cs typeface="Calibri Light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de-DE" sz="3500" b="1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75000"/>
                </a:srgbClr>
              </a:solidFill>
              <a:effectLst/>
              <a:uLnTx/>
              <a:uFillTx/>
              <a:latin typeface="Century Schoolbook" panose="02040604050505020304" pitchFamily="18" charset="0"/>
              <a:ea typeface="+mn-ea"/>
              <a:cs typeface="+mn-cs"/>
            </a:endParaRPr>
          </a:p>
        </p:txBody>
      </p:sp>
      <p:pic>
        <p:nvPicPr>
          <p:cNvPr id="18" name="Kép 17"/>
          <p:cNvPicPr>
            <a:picLocks noChangeAspect="1"/>
          </p:cNvPicPr>
          <p:nvPr/>
        </p:nvPicPr>
        <p:blipFill rotWithShape="1"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7847" b="11673"/>
          <a:stretch/>
        </p:blipFill>
        <p:spPr>
          <a:xfrm>
            <a:off x="13851467" y="6334344"/>
            <a:ext cx="10532534" cy="7364723"/>
          </a:xfrm>
          <a:prstGeom prst="rect">
            <a:avLst/>
          </a:prstGeom>
        </p:spPr>
      </p:pic>
      <p:sp>
        <p:nvSpPr>
          <p:cNvPr id="19" name="Téglalap 18"/>
          <p:cNvSpPr/>
          <p:nvPr/>
        </p:nvSpPr>
        <p:spPr>
          <a:xfrm>
            <a:off x="24163867" y="9804400"/>
            <a:ext cx="220134" cy="3911600"/>
          </a:xfrm>
          <a:prstGeom prst="rect">
            <a:avLst/>
          </a:prstGeom>
          <a:solidFill>
            <a:srgbClr val="00527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1800" b="0" i="0" u="none" strike="noStrike" kern="1200" cap="none" spc="0" normalizeH="0" baseline="0" noProof="0">
              <a:ln>
                <a:noFill/>
              </a:ln>
              <a:solidFill>
                <a:srgbClr val="464646"/>
              </a:solidFill>
              <a:effectLst/>
              <a:uLnTx/>
              <a:uFillTx/>
              <a:latin typeface="Century Schoolbook" panose="02040604050505020304"/>
              <a:ea typeface="+mn-ea"/>
              <a:cs typeface="+mn-cs"/>
            </a:endParaRPr>
          </a:p>
        </p:txBody>
      </p:sp>
      <p:sp>
        <p:nvSpPr>
          <p:cNvPr id="20" name="Téglalap 19"/>
          <p:cNvSpPr/>
          <p:nvPr/>
        </p:nvSpPr>
        <p:spPr>
          <a:xfrm>
            <a:off x="2929465" y="2049078"/>
            <a:ext cx="1866900" cy="45719"/>
          </a:xfrm>
          <a:prstGeom prst="rect">
            <a:avLst/>
          </a:prstGeom>
          <a:solidFill>
            <a:srgbClr val="0052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1800" b="0" i="0" u="none" strike="noStrike" kern="1200" cap="none" spc="0" normalizeH="0" baseline="0" noProof="0">
              <a:ln>
                <a:noFill/>
              </a:ln>
              <a:solidFill>
                <a:srgbClr val="464646"/>
              </a:solidFill>
              <a:effectLst/>
              <a:uLnTx/>
              <a:uFillTx/>
              <a:latin typeface="Century Schoolbook" panose="02040604050505020304"/>
              <a:ea typeface="+mn-ea"/>
              <a:cs typeface="+mn-cs"/>
            </a:endParaRPr>
          </a:p>
        </p:txBody>
      </p:sp>
      <p:sp>
        <p:nvSpPr>
          <p:cNvPr id="2" name="Téglalap 1"/>
          <p:cNvSpPr/>
          <p:nvPr/>
        </p:nvSpPr>
        <p:spPr>
          <a:xfrm>
            <a:off x="2929465" y="5703838"/>
            <a:ext cx="15353773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hu-HU" dirty="0">
                <a:latin typeface="Calibri" panose="020F0502020204030204" pitchFamily="34" charset="0"/>
                <a:ea typeface="Calibri" panose="020F0502020204030204" pitchFamily="34" charset="0"/>
              </a:rPr>
              <a:t>969 db nyilvántartásba vételi eljárást bonyolítottunk le, ezzel megdupláztuk a duális képzésbe bekapcsolódó budapesti vállalkozások számát</a:t>
            </a:r>
          </a:p>
          <a:p>
            <a:pPr marL="342900" lvl="0" indent="-342900"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hu-HU" dirty="0">
                <a:latin typeface="Calibri" panose="020F0502020204030204" pitchFamily="34" charset="0"/>
                <a:ea typeface="Calibri" panose="020F0502020204030204" pitchFamily="34" charset="0"/>
              </a:rPr>
              <a:t>147 szakmához kapcsolódóan 710 szakmai vizsgára delegáltunk vizsgafelügyelőt</a:t>
            </a:r>
          </a:p>
          <a:p>
            <a:pPr marL="342900" lvl="0" indent="-342900"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hu-HU" dirty="0">
                <a:latin typeface="Calibri" panose="020F0502020204030204" pitchFamily="34" charset="0"/>
                <a:ea typeface="Calibri" panose="020F0502020204030204" pitchFamily="34" charset="0"/>
              </a:rPr>
              <a:t>35 fő számára biztosítottunk támogatott formában mesterképzést és vizsgát</a:t>
            </a:r>
          </a:p>
          <a:p>
            <a:pPr marL="342900" lvl="0" indent="-342900"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hu-HU" dirty="0">
                <a:latin typeface="Calibri" panose="020F0502020204030204" pitchFamily="34" charset="0"/>
                <a:ea typeface="Calibri" panose="020F0502020204030204" pitchFamily="34" charset="0"/>
              </a:rPr>
              <a:t>149 fő számára biztosítottunk támogatott formában Kamarai Gyakorlati Oktatói képzést és vizsgát</a:t>
            </a:r>
          </a:p>
          <a:p>
            <a:pPr marL="342900" lvl="0" indent="-342900"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hu-HU" dirty="0">
                <a:latin typeface="Calibri" panose="020F0502020204030204" pitchFamily="34" charset="0"/>
                <a:ea typeface="Calibri" panose="020F0502020204030204" pitchFamily="34" charset="0"/>
              </a:rPr>
              <a:t>1437 fő tanuló számára szerveztük meg és bonyolítottuk le a Szakma Kiváló Tanulója Verseny (SZKTV/OSZTV) budapesti előválogatóját</a:t>
            </a:r>
          </a:p>
          <a:p>
            <a:pPr marL="342900" lvl="0" indent="-342900"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hu-HU" dirty="0">
                <a:latin typeface="Calibri" panose="020F0502020204030204" pitchFamily="34" charset="0"/>
                <a:ea typeface="Calibri" panose="020F0502020204030204" pitchFamily="34" charset="0"/>
              </a:rPr>
              <a:t>10170 fő jellemzően általános iskolás tanulót értünk el a 472 db eseményből álló pályaorientációs tevékenységünkkel</a:t>
            </a:r>
          </a:p>
        </p:txBody>
      </p:sp>
      <p:pic>
        <p:nvPicPr>
          <p:cNvPr id="22" name="Kép 2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588232" y="3153414"/>
            <a:ext cx="16296579" cy="99357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58455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14" grpId="0" animBg="1"/>
      <p:bldP spid="15" grpId="0" animBg="1"/>
      <p:bldP spid="1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feld 24"/>
          <p:cNvSpPr txBox="1"/>
          <p:nvPr/>
        </p:nvSpPr>
        <p:spPr>
          <a:xfrm>
            <a:off x="5849749" y="909233"/>
            <a:ext cx="14070171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5000" b="0" i="0" u="none" strike="noStrike" kern="1200" cap="none" spc="0" normalizeH="0" baseline="0" noProof="0" dirty="0">
                <a:ln>
                  <a:noFill/>
                </a:ln>
                <a:solidFill>
                  <a:srgbClr val="00527E"/>
                </a:solidFill>
                <a:effectLst/>
                <a:uLnTx/>
                <a:uFillTx/>
                <a:latin typeface="Century Schoolbook" panose="02040604050505020304" pitchFamily="18" charset="0"/>
                <a:ea typeface="+mn-ea"/>
                <a:cs typeface="+mn-cs"/>
              </a:rPr>
              <a:t>BKIK kutatás a szakképzésben tanulók körében</a:t>
            </a:r>
            <a:endParaRPr kumimoji="0" lang="de-DE" sz="5000" b="0" i="0" u="none" strike="noStrike" kern="1200" cap="none" spc="0" normalizeH="0" baseline="0" noProof="0" dirty="0">
              <a:ln>
                <a:noFill/>
              </a:ln>
              <a:solidFill>
                <a:srgbClr val="00527E"/>
              </a:solidFill>
              <a:effectLst/>
              <a:uLnTx/>
              <a:uFillTx/>
              <a:latin typeface="Century Schoolbook" panose="02040604050505020304" pitchFamily="18" charset="0"/>
              <a:ea typeface="+mn-ea"/>
              <a:cs typeface="+mn-cs"/>
            </a:endParaRPr>
          </a:p>
        </p:txBody>
      </p:sp>
      <p:sp>
        <p:nvSpPr>
          <p:cNvPr id="14" name="Halber Rahmen 13"/>
          <p:cNvSpPr/>
          <p:nvPr/>
        </p:nvSpPr>
        <p:spPr>
          <a:xfrm rot="5400000">
            <a:off x="22524816" y="895551"/>
            <a:ext cx="894835" cy="894835"/>
          </a:xfrm>
          <a:prstGeom prst="halfFrame">
            <a:avLst>
              <a:gd name="adj1" fmla="val 5428"/>
              <a:gd name="adj2" fmla="val 4905"/>
            </a:avLst>
          </a:prstGeom>
          <a:solidFill>
            <a:srgbClr val="0052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srgbClr val="F0F0F0"/>
              </a:solidFill>
              <a:effectLst/>
              <a:uLnTx/>
              <a:uFillTx/>
              <a:latin typeface="Century Schoolbook" panose="02040604050505020304" pitchFamily="18" charset="0"/>
              <a:ea typeface="+mn-ea"/>
              <a:cs typeface="+mn-cs"/>
            </a:endParaRPr>
          </a:p>
        </p:txBody>
      </p:sp>
      <p:sp>
        <p:nvSpPr>
          <p:cNvPr id="15" name="Halber Rahmen 14"/>
          <p:cNvSpPr/>
          <p:nvPr/>
        </p:nvSpPr>
        <p:spPr>
          <a:xfrm rot="16200000">
            <a:off x="529287" y="12194316"/>
            <a:ext cx="894835" cy="894835"/>
          </a:xfrm>
          <a:prstGeom prst="halfFrame">
            <a:avLst>
              <a:gd name="adj1" fmla="val 5428"/>
              <a:gd name="adj2" fmla="val 4905"/>
            </a:avLst>
          </a:prstGeom>
          <a:solidFill>
            <a:srgbClr val="0052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srgbClr val="00527E"/>
              </a:solidFill>
              <a:effectLst/>
              <a:uLnTx/>
              <a:uFillTx/>
              <a:latin typeface="Century Schoolbook" panose="02040604050505020304" pitchFamily="18" charset="0"/>
              <a:ea typeface="+mn-ea"/>
              <a:cs typeface="+mn-cs"/>
            </a:endParaRPr>
          </a:p>
        </p:txBody>
      </p:sp>
      <p:sp>
        <p:nvSpPr>
          <p:cNvPr id="11" name="Téglalap 10"/>
          <p:cNvSpPr/>
          <p:nvPr/>
        </p:nvSpPr>
        <p:spPr>
          <a:xfrm>
            <a:off x="2844800" y="2128663"/>
            <a:ext cx="1866900" cy="45719"/>
          </a:xfrm>
          <a:prstGeom prst="rect">
            <a:avLst/>
          </a:prstGeom>
          <a:solidFill>
            <a:srgbClr val="F1F1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1800" b="0" i="0" u="none" strike="noStrike" kern="1200" cap="none" spc="0" normalizeH="0" baseline="0" noProof="0">
              <a:ln>
                <a:noFill/>
              </a:ln>
              <a:solidFill>
                <a:srgbClr val="464646"/>
              </a:solidFill>
              <a:effectLst/>
              <a:uLnTx/>
              <a:uFillTx/>
              <a:latin typeface="Century Schoolbook" panose="02040604050505020304"/>
              <a:ea typeface="+mn-ea"/>
              <a:cs typeface="+mn-cs"/>
            </a:endParaRPr>
          </a:p>
        </p:txBody>
      </p:sp>
      <p:pic>
        <p:nvPicPr>
          <p:cNvPr id="12" name="Kép 11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692" y="909233"/>
            <a:ext cx="3355289" cy="914631"/>
          </a:xfrm>
          <a:prstGeom prst="rect">
            <a:avLst/>
          </a:prstGeom>
        </p:spPr>
      </p:pic>
      <p:cxnSp>
        <p:nvCxnSpPr>
          <p:cNvPr id="16" name="Gerader Verbinder 31"/>
          <p:cNvCxnSpPr/>
          <p:nvPr/>
        </p:nvCxnSpPr>
        <p:spPr>
          <a:xfrm>
            <a:off x="529766" y="6232266"/>
            <a:ext cx="0" cy="1251471"/>
          </a:xfrm>
          <a:prstGeom prst="line">
            <a:avLst/>
          </a:prstGeom>
          <a:ln>
            <a:solidFill>
              <a:schemeClr val="tx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feld 38"/>
          <p:cNvSpPr txBox="1"/>
          <p:nvPr/>
        </p:nvSpPr>
        <p:spPr>
          <a:xfrm rot="16200000">
            <a:off x="-136337" y="6542891"/>
            <a:ext cx="1963151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9D543A7-9576-4A17-82F2-2DCEBD708A13}" type="slidenum">
              <a:rPr kumimoji="0" lang="de-DE" sz="3500" b="0" i="0" u="none" strike="noStrike" kern="1200" cap="none" spc="0" normalizeH="0" baseline="0" noProof="0" smtClean="0">
                <a:ln>
                  <a:noFill/>
                </a:ln>
                <a:solidFill>
                  <a:srgbClr val="E7E6E6">
                    <a:lumMod val="75000"/>
                  </a:srgbClr>
                </a:solidFill>
                <a:effectLst/>
                <a:uLnTx/>
                <a:uFillTx/>
                <a:latin typeface="Century Schoolbook" panose="02040604050505020304" pitchFamily="18" charset="0"/>
                <a:ea typeface="+mn-ea"/>
                <a:cs typeface="Calibri Light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de-DE" sz="3500" b="1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75000"/>
                </a:srgbClr>
              </a:solidFill>
              <a:effectLst/>
              <a:uLnTx/>
              <a:uFillTx/>
              <a:latin typeface="Century Schoolbook" panose="02040604050505020304" pitchFamily="18" charset="0"/>
              <a:ea typeface="+mn-ea"/>
              <a:cs typeface="+mn-cs"/>
            </a:endParaRPr>
          </a:p>
        </p:txBody>
      </p:sp>
      <p:pic>
        <p:nvPicPr>
          <p:cNvPr id="18" name="Kép 17"/>
          <p:cNvPicPr>
            <a:picLocks noChangeAspect="1"/>
          </p:cNvPicPr>
          <p:nvPr/>
        </p:nvPicPr>
        <p:blipFill rotWithShape="1"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7847" b="11673"/>
          <a:stretch/>
        </p:blipFill>
        <p:spPr>
          <a:xfrm>
            <a:off x="13851467" y="6334344"/>
            <a:ext cx="10532534" cy="7364723"/>
          </a:xfrm>
          <a:prstGeom prst="rect">
            <a:avLst/>
          </a:prstGeom>
        </p:spPr>
      </p:pic>
      <p:sp>
        <p:nvSpPr>
          <p:cNvPr id="19" name="Téglalap 18"/>
          <p:cNvSpPr/>
          <p:nvPr/>
        </p:nvSpPr>
        <p:spPr>
          <a:xfrm>
            <a:off x="24163867" y="9804400"/>
            <a:ext cx="220134" cy="3911600"/>
          </a:xfrm>
          <a:prstGeom prst="rect">
            <a:avLst/>
          </a:prstGeom>
          <a:solidFill>
            <a:srgbClr val="00527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1800" b="0" i="0" u="none" strike="noStrike" kern="1200" cap="none" spc="0" normalizeH="0" baseline="0" noProof="0">
              <a:ln>
                <a:noFill/>
              </a:ln>
              <a:solidFill>
                <a:srgbClr val="464646"/>
              </a:solidFill>
              <a:effectLst/>
              <a:uLnTx/>
              <a:uFillTx/>
              <a:latin typeface="Century Schoolbook" panose="02040604050505020304"/>
              <a:ea typeface="+mn-ea"/>
              <a:cs typeface="+mn-cs"/>
            </a:endParaRPr>
          </a:p>
        </p:txBody>
      </p:sp>
      <p:sp>
        <p:nvSpPr>
          <p:cNvPr id="20" name="Téglalap 19"/>
          <p:cNvSpPr/>
          <p:nvPr/>
        </p:nvSpPr>
        <p:spPr>
          <a:xfrm>
            <a:off x="2929465" y="2049078"/>
            <a:ext cx="1866900" cy="45719"/>
          </a:xfrm>
          <a:prstGeom prst="rect">
            <a:avLst/>
          </a:prstGeom>
          <a:solidFill>
            <a:srgbClr val="0052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1800" b="0" i="0" u="none" strike="noStrike" kern="1200" cap="none" spc="0" normalizeH="0" baseline="0" noProof="0">
              <a:ln>
                <a:noFill/>
              </a:ln>
              <a:solidFill>
                <a:srgbClr val="464646"/>
              </a:solidFill>
              <a:effectLst/>
              <a:uLnTx/>
              <a:uFillTx/>
              <a:latin typeface="Century Schoolbook" panose="02040604050505020304"/>
              <a:ea typeface="+mn-ea"/>
              <a:cs typeface="+mn-cs"/>
            </a:endParaRPr>
          </a:p>
        </p:txBody>
      </p:sp>
      <p:sp>
        <p:nvSpPr>
          <p:cNvPr id="2" name="Téglalap 1"/>
          <p:cNvSpPr/>
          <p:nvPr/>
        </p:nvSpPr>
        <p:spPr>
          <a:xfrm>
            <a:off x="2929465" y="5703838"/>
            <a:ext cx="15353773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hu-HU" dirty="0">
                <a:latin typeface="Calibri" panose="020F0502020204030204" pitchFamily="34" charset="0"/>
                <a:ea typeface="Calibri" panose="020F0502020204030204" pitchFamily="34" charset="0"/>
              </a:rPr>
              <a:t>969 db nyilvántartásba vételi eljárást bonyolítottunk le, ezzel megdupláztuk a duális képzésbe bekapcsolódó budapesti vállalkozások számát</a:t>
            </a:r>
          </a:p>
          <a:p>
            <a:pPr marL="342900" lvl="0" indent="-342900"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hu-HU" dirty="0">
                <a:latin typeface="Calibri" panose="020F0502020204030204" pitchFamily="34" charset="0"/>
                <a:ea typeface="Calibri" panose="020F0502020204030204" pitchFamily="34" charset="0"/>
              </a:rPr>
              <a:t>147 szakmához kapcsolódóan 710 szakmai vizsgára delegáltunk vizsgafelügyelőt</a:t>
            </a:r>
          </a:p>
          <a:p>
            <a:pPr marL="342900" lvl="0" indent="-342900"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hu-HU" dirty="0">
                <a:latin typeface="Calibri" panose="020F0502020204030204" pitchFamily="34" charset="0"/>
                <a:ea typeface="Calibri" panose="020F0502020204030204" pitchFamily="34" charset="0"/>
              </a:rPr>
              <a:t>35 fő számára biztosítottunk támogatott formában mesterképzést és vizsgát</a:t>
            </a:r>
          </a:p>
          <a:p>
            <a:pPr marL="342900" lvl="0" indent="-342900"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hu-HU" dirty="0">
                <a:latin typeface="Calibri" panose="020F0502020204030204" pitchFamily="34" charset="0"/>
                <a:ea typeface="Calibri" panose="020F0502020204030204" pitchFamily="34" charset="0"/>
              </a:rPr>
              <a:t>149 fő számára biztosítottunk támogatott formában Kamarai Gyakorlati Oktatói képzést és vizsgát</a:t>
            </a:r>
          </a:p>
          <a:p>
            <a:pPr marL="342900" lvl="0" indent="-342900"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hu-HU" dirty="0">
                <a:latin typeface="Calibri" panose="020F0502020204030204" pitchFamily="34" charset="0"/>
                <a:ea typeface="Calibri" panose="020F0502020204030204" pitchFamily="34" charset="0"/>
              </a:rPr>
              <a:t>1437 fő tanuló számára szerveztük meg és bonyolítottuk le a Szakma Kiváló Tanulója Verseny (SZKTV/OSZTV) budapesti előválogatóját</a:t>
            </a:r>
          </a:p>
          <a:p>
            <a:pPr marL="342900" lvl="0" indent="-342900"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hu-HU" dirty="0">
                <a:latin typeface="Calibri" panose="020F0502020204030204" pitchFamily="34" charset="0"/>
                <a:ea typeface="Calibri" panose="020F0502020204030204" pitchFamily="34" charset="0"/>
              </a:rPr>
              <a:t>10170 fő jellemzően általános iskolás tanulót értünk el a 472 db eseményből álló pályaorientációs tevékenységünkkel</a:t>
            </a:r>
          </a:p>
        </p:txBody>
      </p:sp>
      <p:pic>
        <p:nvPicPr>
          <p:cNvPr id="21" name="Kép 2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465676" y="3392703"/>
            <a:ext cx="16541692" cy="9696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493075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14" grpId="0" animBg="1"/>
      <p:bldP spid="15" grpId="0" animBg="1"/>
      <p:bldP spid="1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feld 24"/>
          <p:cNvSpPr txBox="1"/>
          <p:nvPr/>
        </p:nvSpPr>
        <p:spPr>
          <a:xfrm>
            <a:off x="5849749" y="909233"/>
            <a:ext cx="14070171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5000" b="0" i="0" u="none" strike="noStrike" kern="1200" cap="none" spc="0" normalizeH="0" baseline="0" noProof="0" dirty="0">
                <a:ln>
                  <a:noFill/>
                </a:ln>
                <a:solidFill>
                  <a:srgbClr val="00527E"/>
                </a:solidFill>
                <a:effectLst/>
                <a:uLnTx/>
                <a:uFillTx/>
                <a:latin typeface="Century Schoolbook" panose="02040604050505020304" pitchFamily="18" charset="0"/>
                <a:ea typeface="+mn-ea"/>
                <a:cs typeface="+mn-cs"/>
              </a:rPr>
              <a:t>BKIK kutatás a szakképzésben tanulók körében</a:t>
            </a:r>
            <a:endParaRPr kumimoji="0" lang="de-DE" sz="5000" b="0" i="0" u="none" strike="noStrike" kern="1200" cap="none" spc="0" normalizeH="0" baseline="0" noProof="0" dirty="0">
              <a:ln>
                <a:noFill/>
              </a:ln>
              <a:solidFill>
                <a:srgbClr val="00527E"/>
              </a:solidFill>
              <a:effectLst/>
              <a:uLnTx/>
              <a:uFillTx/>
              <a:latin typeface="Century Schoolbook" panose="02040604050505020304" pitchFamily="18" charset="0"/>
              <a:ea typeface="+mn-ea"/>
              <a:cs typeface="+mn-cs"/>
            </a:endParaRPr>
          </a:p>
        </p:txBody>
      </p:sp>
      <p:sp>
        <p:nvSpPr>
          <p:cNvPr id="14" name="Halber Rahmen 13"/>
          <p:cNvSpPr/>
          <p:nvPr/>
        </p:nvSpPr>
        <p:spPr>
          <a:xfrm rot="5400000">
            <a:off x="22524816" y="895551"/>
            <a:ext cx="894835" cy="894835"/>
          </a:xfrm>
          <a:prstGeom prst="halfFrame">
            <a:avLst>
              <a:gd name="adj1" fmla="val 5428"/>
              <a:gd name="adj2" fmla="val 4905"/>
            </a:avLst>
          </a:prstGeom>
          <a:solidFill>
            <a:srgbClr val="0052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srgbClr val="F0F0F0"/>
              </a:solidFill>
              <a:effectLst/>
              <a:uLnTx/>
              <a:uFillTx/>
              <a:latin typeface="Century Schoolbook" panose="02040604050505020304" pitchFamily="18" charset="0"/>
              <a:ea typeface="+mn-ea"/>
              <a:cs typeface="+mn-cs"/>
            </a:endParaRPr>
          </a:p>
        </p:txBody>
      </p:sp>
      <p:sp>
        <p:nvSpPr>
          <p:cNvPr id="15" name="Halber Rahmen 14"/>
          <p:cNvSpPr/>
          <p:nvPr/>
        </p:nvSpPr>
        <p:spPr>
          <a:xfrm rot="16200000">
            <a:off x="529287" y="12194316"/>
            <a:ext cx="894835" cy="894835"/>
          </a:xfrm>
          <a:prstGeom prst="halfFrame">
            <a:avLst>
              <a:gd name="adj1" fmla="val 5428"/>
              <a:gd name="adj2" fmla="val 4905"/>
            </a:avLst>
          </a:prstGeom>
          <a:solidFill>
            <a:srgbClr val="0052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srgbClr val="00527E"/>
              </a:solidFill>
              <a:effectLst/>
              <a:uLnTx/>
              <a:uFillTx/>
              <a:latin typeface="Century Schoolbook" panose="02040604050505020304" pitchFamily="18" charset="0"/>
              <a:ea typeface="+mn-ea"/>
              <a:cs typeface="+mn-cs"/>
            </a:endParaRPr>
          </a:p>
        </p:txBody>
      </p:sp>
      <p:sp>
        <p:nvSpPr>
          <p:cNvPr id="11" name="Téglalap 10"/>
          <p:cNvSpPr/>
          <p:nvPr/>
        </p:nvSpPr>
        <p:spPr>
          <a:xfrm>
            <a:off x="2844800" y="2128663"/>
            <a:ext cx="1866900" cy="45719"/>
          </a:xfrm>
          <a:prstGeom prst="rect">
            <a:avLst/>
          </a:prstGeom>
          <a:solidFill>
            <a:srgbClr val="F1F1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1800" b="0" i="0" u="none" strike="noStrike" kern="1200" cap="none" spc="0" normalizeH="0" baseline="0" noProof="0">
              <a:ln>
                <a:noFill/>
              </a:ln>
              <a:solidFill>
                <a:srgbClr val="464646"/>
              </a:solidFill>
              <a:effectLst/>
              <a:uLnTx/>
              <a:uFillTx/>
              <a:latin typeface="Century Schoolbook" panose="02040604050505020304"/>
              <a:ea typeface="+mn-ea"/>
              <a:cs typeface="+mn-cs"/>
            </a:endParaRPr>
          </a:p>
        </p:txBody>
      </p:sp>
      <p:pic>
        <p:nvPicPr>
          <p:cNvPr id="12" name="Kép 11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692" y="909233"/>
            <a:ext cx="3355289" cy="914631"/>
          </a:xfrm>
          <a:prstGeom prst="rect">
            <a:avLst/>
          </a:prstGeom>
        </p:spPr>
      </p:pic>
      <p:cxnSp>
        <p:nvCxnSpPr>
          <p:cNvPr id="16" name="Gerader Verbinder 31"/>
          <p:cNvCxnSpPr/>
          <p:nvPr/>
        </p:nvCxnSpPr>
        <p:spPr>
          <a:xfrm>
            <a:off x="529766" y="6232266"/>
            <a:ext cx="0" cy="1251471"/>
          </a:xfrm>
          <a:prstGeom prst="line">
            <a:avLst/>
          </a:prstGeom>
          <a:ln>
            <a:solidFill>
              <a:schemeClr val="tx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feld 38"/>
          <p:cNvSpPr txBox="1"/>
          <p:nvPr/>
        </p:nvSpPr>
        <p:spPr>
          <a:xfrm rot="16200000">
            <a:off x="-136337" y="6542891"/>
            <a:ext cx="1963151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9D543A7-9576-4A17-82F2-2DCEBD708A13}" type="slidenum">
              <a:rPr kumimoji="0" lang="de-DE" sz="3500" b="0" i="0" u="none" strike="noStrike" kern="1200" cap="none" spc="0" normalizeH="0" baseline="0" noProof="0" smtClean="0">
                <a:ln>
                  <a:noFill/>
                </a:ln>
                <a:solidFill>
                  <a:srgbClr val="E7E6E6">
                    <a:lumMod val="75000"/>
                  </a:srgbClr>
                </a:solidFill>
                <a:effectLst/>
                <a:uLnTx/>
                <a:uFillTx/>
                <a:latin typeface="Century Schoolbook" panose="02040604050505020304" pitchFamily="18" charset="0"/>
                <a:ea typeface="+mn-ea"/>
                <a:cs typeface="Calibri Light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de-DE" sz="3500" b="1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75000"/>
                </a:srgbClr>
              </a:solidFill>
              <a:effectLst/>
              <a:uLnTx/>
              <a:uFillTx/>
              <a:latin typeface="Century Schoolbook" panose="02040604050505020304" pitchFamily="18" charset="0"/>
              <a:ea typeface="+mn-ea"/>
              <a:cs typeface="+mn-cs"/>
            </a:endParaRPr>
          </a:p>
        </p:txBody>
      </p:sp>
      <p:pic>
        <p:nvPicPr>
          <p:cNvPr id="18" name="Kép 17"/>
          <p:cNvPicPr>
            <a:picLocks noChangeAspect="1"/>
          </p:cNvPicPr>
          <p:nvPr/>
        </p:nvPicPr>
        <p:blipFill rotWithShape="1"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7847" b="11673"/>
          <a:stretch/>
        </p:blipFill>
        <p:spPr>
          <a:xfrm>
            <a:off x="13851467" y="6334344"/>
            <a:ext cx="10532534" cy="7364723"/>
          </a:xfrm>
          <a:prstGeom prst="rect">
            <a:avLst/>
          </a:prstGeom>
        </p:spPr>
      </p:pic>
      <p:sp>
        <p:nvSpPr>
          <p:cNvPr id="19" name="Téglalap 18"/>
          <p:cNvSpPr/>
          <p:nvPr/>
        </p:nvSpPr>
        <p:spPr>
          <a:xfrm>
            <a:off x="24163867" y="9804400"/>
            <a:ext cx="220134" cy="3911600"/>
          </a:xfrm>
          <a:prstGeom prst="rect">
            <a:avLst/>
          </a:prstGeom>
          <a:solidFill>
            <a:srgbClr val="00527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1800" b="0" i="0" u="none" strike="noStrike" kern="1200" cap="none" spc="0" normalizeH="0" baseline="0" noProof="0">
              <a:ln>
                <a:noFill/>
              </a:ln>
              <a:solidFill>
                <a:srgbClr val="464646"/>
              </a:solidFill>
              <a:effectLst/>
              <a:uLnTx/>
              <a:uFillTx/>
              <a:latin typeface="Century Schoolbook" panose="02040604050505020304"/>
              <a:ea typeface="+mn-ea"/>
              <a:cs typeface="+mn-cs"/>
            </a:endParaRPr>
          </a:p>
        </p:txBody>
      </p:sp>
      <p:sp>
        <p:nvSpPr>
          <p:cNvPr id="20" name="Téglalap 19"/>
          <p:cNvSpPr/>
          <p:nvPr/>
        </p:nvSpPr>
        <p:spPr>
          <a:xfrm>
            <a:off x="2929465" y="2049078"/>
            <a:ext cx="1866900" cy="45719"/>
          </a:xfrm>
          <a:prstGeom prst="rect">
            <a:avLst/>
          </a:prstGeom>
          <a:solidFill>
            <a:srgbClr val="0052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1800" b="0" i="0" u="none" strike="noStrike" kern="1200" cap="none" spc="0" normalizeH="0" baseline="0" noProof="0">
              <a:ln>
                <a:noFill/>
              </a:ln>
              <a:solidFill>
                <a:srgbClr val="464646"/>
              </a:solidFill>
              <a:effectLst/>
              <a:uLnTx/>
              <a:uFillTx/>
              <a:latin typeface="Century Schoolbook" panose="02040604050505020304"/>
              <a:ea typeface="+mn-ea"/>
              <a:cs typeface="+mn-cs"/>
            </a:endParaRPr>
          </a:p>
        </p:txBody>
      </p:sp>
      <p:sp>
        <p:nvSpPr>
          <p:cNvPr id="2" name="Téglalap 1"/>
          <p:cNvSpPr/>
          <p:nvPr/>
        </p:nvSpPr>
        <p:spPr>
          <a:xfrm>
            <a:off x="2929465" y="5703838"/>
            <a:ext cx="15353773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hu-HU" dirty="0">
                <a:latin typeface="Calibri" panose="020F0502020204030204" pitchFamily="34" charset="0"/>
                <a:ea typeface="Calibri" panose="020F0502020204030204" pitchFamily="34" charset="0"/>
              </a:rPr>
              <a:t>969 db nyilvántartásba vételi eljárást bonyolítottunk le, ezzel megdupláztuk a duális képzésbe bekapcsolódó budapesti vállalkozások számát</a:t>
            </a:r>
          </a:p>
          <a:p>
            <a:pPr marL="342900" lvl="0" indent="-342900"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hu-HU" dirty="0">
                <a:latin typeface="Calibri" panose="020F0502020204030204" pitchFamily="34" charset="0"/>
                <a:ea typeface="Calibri" panose="020F0502020204030204" pitchFamily="34" charset="0"/>
              </a:rPr>
              <a:t>147 szakmához kapcsolódóan 710 szakmai vizsgára delegáltunk vizsgafelügyelőt</a:t>
            </a:r>
          </a:p>
          <a:p>
            <a:pPr marL="342900" lvl="0" indent="-342900"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hu-HU" dirty="0">
                <a:latin typeface="Calibri" panose="020F0502020204030204" pitchFamily="34" charset="0"/>
                <a:ea typeface="Calibri" panose="020F0502020204030204" pitchFamily="34" charset="0"/>
              </a:rPr>
              <a:t>35 fő számára biztosítottunk támogatott formában mesterképzést és vizsgát</a:t>
            </a:r>
          </a:p>
          <a:p>
            <a:pPr marL="342900" lvl="0" indent="-342900"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hu-HU" dirty="0">
                <a:latin typeface="Calibri" panose="020F0502020204030204" pitchFamily="34" charset="0"/>
                <a:ea typeface="Calibri" panose="020F0502020204030204" pitchFamily="34" charset="0"/>
              </a:rPr>
              <a:t>149 fő számára biztosítottunk támogatott formában Kamarai Gyakorlati Oktatói képzést és vizsgát</a:t>
            </a:r>
          </a:p>
          <a:p>
            <a:pPr marL="342900" lvl="0" indent="-342900"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hu-HU" dirty="0">
                <a:latin typeface="Calibri" panose="020F0502020204030204" pitchFamily="34" charset="0"/>
                <a:ea typeface="Calibri" panose="020F0502020204030204" pitchFamily="34" charset="0"/>
              </a:rPr>
              <a:t>1437 fő tanuló számára szerveztük meg és bonyolítottuk le a Szakma Kiváló Tanulója Verseny (SZKTV/OSZTV) budapesti előválogatóját</a:t>
            </a:r>
          </a:p>
          <a:p>
            <a:pPr marL="342900" lvl="0" indent="-342900"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hu-HU" dirty="0">
                <a:latin typeface="Calibri" panose="020F0502020204030204" pitchFamily="34" charset="0"/>
                <a:ea typeface="Calibri" panose="020F0502020204030204" pitchFamily="34" charset="0"/>
              </a:rPr>
              <a:t>10170 fő jellemzően általános iskolás tanulót értünk el a 472 db eseményből álló pályaorientációs tevékenységünkkel</a:t>
            </a:r>
          </a:p>
        </p:txBody>
      </p:sp>
      <p:pic>
        <p:nvPicPr>
          <p:cNvPr id="21" name="Kép 2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203874" y="3428982"/>
            <a:ext cx="13794194" cy="96543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648098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14" grpId="0" animBg="1"/>
      <p:bldP spid="15" grpId="0" animBg="1"/>
      <p:bldP spid="17" grpId="0"/>
    </p:bldLst>
  </p:timing>
</p:sld>
</file>

<file path=ppt/theme/theme1.xml><?xml version="1.0" encoding="utf-8"?>
<a:theme xmlns:a="http://schemas.openxmlformats.org/drawingml/2006/main" name="Office Theme">
  <a:themeElements>
    <a:clrScheme name="Benutzerdefiniert 107">
      <a:dk1>
        <a:srgbClr val="F0F0F0"/>
      </a:dk1>
      <a:lt1>
        <a:srgbClr val="464646"/>
      </a:lt1>
      <a:dk2>
        <a:srgbClr val="44546A"/>
      </a:dk2>
      <a:lt2>
        <a:srgbClr val="E7E6E6"/>
      </a:lt2>
      <a:accent1>
        <a:srgbClr val="00B0F0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entury Schoolbook">
      <a:majorFont>
        <a:latin typeface="Century Schoolbook" panose="02040604050505020304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4014</TotalTime>
  <Words>797</Words>
  <Application>Microsoft Office PowerPoint</Application>
  <PresentationFormat>Egyéni</PresentationFormat>
  <Paragraphs>122</Paragraphs>
  <Slides>11</Slides>
  <Notes>11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11</vt:i4>
      </vt:variant>
    </vt:vector>
  </HeadingPairs>
  <TitlesOfParts>
    <vt:vector size="16" baseType="lpstr">
      <vt:lpstr>Arial</vt:lpstr>
      <vt:lpstr>Calibri</vt:lpstr>
      <vt:lpstr>Cambria</vt:lpstr>
      <vt:lpstr>Century Schoolbook</vt:lpstr>
      <vt:lpstr>Office Theme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Serkan Elbasan</dc:creator>
  <cp:lastModifiedBy>Korszun Benedek Márton</cp:lastModifiedBy>
  <cp:revision>1106</cp:revision>
  <cp:lastPrinted>2024-02-23T10:28:08Z</cp:lastPrinted>
  <dcterms:created xsi:type="dcterms:W3CDTF">2016-03-24T21:47:09Z</dcterms:created>
  <dcterms:modified xsi:type="dcterms:W3CDTF">2024-02-29T09:02:30Z</dcterms:modified>
</cp:coreProperties>
</file>